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344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31" r:id="rId30"/>
    <p:sldId id="366" r:id="rId31"/>
    <p:sldId id="310" r:id="rId32"/>
    <p:sldId id="284" r:id="rId33"/>
    <p:sldId id="285" r:id="rId34"/>
    <p:sldId id="286" r:id="rId35"/>
    <p:sldId id="287" r:id="rId36"/>
    <p:sldId id="288" r:id="rId37"/>
    <p:sldId id="311" r:id="rId38"/>
    <p:sldId id="312" r:id="rId39"/>
    <p:sldId id="325" r:id="rId40"/>
    <p:sldId id="320" r:id="rId41"/>
    <p:sldId id="328" r:id="rId42"/>
    <p:sldId id="321" r:id="rId43"/>
    <p:sldId id="322" r:id="rId44"/>
    <p:sldId id="326" r:id="rId45"/>
    <p:sldId id="323" r:id="rId46"/>
    <p:sldId id="324" r:id="rId47"/>
    <p:sldId id="327" r:id="rId48"/>
    <p:sldId id="330" r:id="rId49"/>
    <p:sldId id="364" r:id="rId50"/>
    <p:sldId id="367" r:id="rId51"/>
    <p:sldId id="329" r:id="rId52"/>
    <p:sldId id="279" r:id="rId53"/>
    <p:sldId id="281" r:id="rId54"/>
    <p:sldId id="282" r:id="rId55"/>
    <p:sldId id="313" r:id="rId56"/>
    <p:sldId id="314" r:id="rId57"/>
    <p:sldId id="346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7" r:id="rId71"/>
    <p:sldId id="352" r:id="rId72"/>
    <p:sldId id="348" r:id="rId73"/>
    <p:sldId id="353" r:id="rId74"/>
    <p:sldId id="350" r:id="rId75"/>
    <p:sldId id="354" r:id="rId76"/>
    <p:sldId id="349" r:id="rId77"/>
    <p:sldId id="355" r:id="rId78"/>
    <p:sldId id="356" r:id="rId79"/>
    <p:sldId id="357" r:id="rId80"/>
    <p:sldId id="361" r:id="rId81"/>
    <p:sldId id="362" r:id="rId82"/>
    <p:sldId id="363" r:id="rId8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3209" autoAdjust="0"/>
  </p:normalViewPr>
  <p:slideViewPr>
    <p:cSldViewPr>
      <p:cViewPr>
        <p:scale>
          <a:sx n="100" d="100"/>
          <a:sy n="100" d="100"/>
        </p:scale>
        <p:origin x="-1860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endParaRPr lang="fr-FR" dirty="0"/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 smtClean="0"/>
            <a:t>Virtual/Robot Interface</a:t>
          </a:r>
          <a:endParaRPr lang="fr-FR" b="1" dirty="0"/>
        </a:p>
        <a:p>
          <a:r>
            <a:rPr lang="fr-FR" dirty="0" smtClean="0"/>
            <a:t>Instructions and information</a:t>
          </a:r>
        </a:p>
        <a:p>
          <a:r>
            <a:rPr lang="fr-FR" dirty="0" smtClean="0"/>
            <a:t>exchanges</a:t>
          </a:r>
        </a:p>
        <a:p>
          <a:r>
            <a:rPr lang="fr-FR" dirty="0" smtClean="0"/>
            <a:t>Robot simulator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pPr algn="ctr"/>
          <a:endParaRPr lang="fr-FR" b="1" dirty="0" smtClean="0"/>
        </a:p>
        <a:p>
          <a:pPr algn="ctr"/>
          <a:endParaRPr lang="fr-FR" b="1" dirty="0" smtClean="0"/>
        </a:p>
        <a:p>
          <a:pPr algn="ctr"/>
          <a:r>
            <a:rPr lang="fr-FR" b="1" dirty="0" smtClean="0"/>
            <a:t>Windows / Octave</a:t>
          </a:r>
        </a:p>
        <a:p>
          <a:pPr algn="ctr"/>
          <a:r>
            <a:rPr lang="fr-FR" b="1" dirty="0" smtClean="0"/>
            <a:t>Main Layer</a:t>
          </a:r>
        </a:p>
        <a:p>
          <a:pPr algn="ctr"/>
          <a:endParaRPr lang="fr-FR" b="1" dirty="0"/>
        </a:p>
        <a:p>
          <a:pPr algn="ctr"/>
          <a:r>
            <a:rPr lang="fr-FR" dirty="0" err="1"/>
            <a:t>Localize</a:t>
          </a:r>
          <a:r>
            <a:rPr lang="fr-FR" dirty="0"/>
            <a:t> </a:t>
          </a:r>
          <a:r>
            <a:rPr lang="fr-FR" dirty="0" smtClean="0"/>
            <a:t>Robot</a:t>
          </a:r>
        </a:p>
        <a:p>
          <a:pPr algn="ctr"/>
          <a:r>
            <a:rPr lang="fr-FR" dirty="0" err="1" smtClean="0"/>
            <a:t>Compute</a:t>
          </a:r>
          <a:r>
            <a:rPr lang="fr-FR" dirty="0" smtClean="0"/>
            <a:t> </a:t>
          </a:r>
          <a:r>
            <a:rPr lang="fr-FR" dirty="0" err="1" smtClean="0"/>
            <a:t>trajectory</a:t>
          </a:r>
          <a:endParaRPr lang="fr-FR" dirty="0" smtClean="0"/>
        </a:p>
        <a:p>
          <a:pPr algn="ctr"/>
          <a:r>
            <a:rPr lang="fr-FR" dirty="0" smtClean="0"/>
            <a:t>  Control Robot</a:t>
          </a:r>
        </a:p>
        <a:p>
          <a:pPr algn="ctr"/>
          <a:r>
            <a:rPr lang="fr-FR" dirty="0" err="1" smtClean="0"/>
            <a:t>Particles</a:t>
          </a:r>
          <a:r>
            <a:rPr lang="fr-FR" dirty="0" smtClean="0"/>
            <a:t> </a:t>
          </a:r>
          <a:r>
            <a:rPr lang="fr-FR" dirty="0" err="1" smtClean="0"/>
            <a:t>filter</a:t>
          </a:r>
          <a:endParaRPr lang="fr-FR" dirty="0" smtClean="0"/>
        </a:p>
        <a:p>
          <a:pPr algn="ctr"/>
          <a:endParaRPr lang="fr-FR" dirty="0" smtClean="0"/>
        </a:p>
        <a:p>
          <a:pPr algn="ctr"/>
          <a:endParaRPr lang="fr-FR" dirty="0"/>
        </a:p>
        <a:p>
          <a:pPr algn="ctr"/>
          <a:endParaRPr lang="fr-FR" dirty="0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  <dgm:t>
        <a:bodyPr/>
        <a:lstStyle/>
        <a:p>
          <a:endParaRPr lang="en-GB"/>
        </a:p>
      </dgm:t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 custScaleX="123977" custScaleY="589268" custLinFactNeighborX="-20570" custLinFactNeighborY="-3236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 custScaleY="81175" custLinFactNeighborX="-954" custLinFactNeighborY="13406"/>
      <dgm:spPr/>
      <dgm:t>
        <a:bodyPr/>
        <a:lstStyle/>
        <a:p>
          <a:endParaRPr lang="en-GB"/>
        </a:p>
      </dgm:t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  <dgm:t>
        <a:bodyPr/>
        <a:lstStyle/>
        <a:p>
          <a:endParaRPr lang="en-GB"/>
        </a:p>
      </dgm:t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27EA9788-8B8E-4E9A-9A5F-51368CC4D90C}" type="presOf" srcId="{124A2A98-1A24-4E59-B980-D666C5328B05}" destId="{8EFDBE93-C10E-4947-B435-A9E99DFD9FE5}" srcOrd="0" destOrd="0" presId="urn:microsoft.com/office/officeart/2005/8/layout/target2"/>
    <dgm:cxn modelId="{28933602-9F69-44A6-8969-2D60E7471381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0EC23FE1-70E0-43DC-8413-40AF5A716357}" type="presOf" srcId="{3E3E56BD-ADCE-4E11-99A9-FD075B1CB08D}" destId="{0B1B1043-38F9-46DA-B624-A7450EB93744}" srcOrd="0" destOrd="0" presId="urn:microsoft.com/office/officeart/2005/8/layout/target2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88FCBEEC-7D43-44E5-9B2A-BD8BA8BEF50F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04CDE473-AE1A-4D94-A2D9-9DF3F3ED1D59}" type="presOf" srcId="{B193D16B-5177-4413-839E-EA84DC149AA9}" destId="{20C3239B-23CD-4B61-9BA5-D232DEEF60EB}" srcOrd="0" destOrd="0" presId="urn:microsoft.com/office/officeart/2005/8/layout/target2"/>
    <dgm:cxn modelId="{F70AB79D-BE0D-4746-ACAD-D90AA7621AAF}" type="presOf" srcId="{77AF9B9C-8394-4504-B1DA-BD191D41427C}" destId="{BD9555FC-EBE6-4E48-8FA1-175F54DD0BF0}" srcOrd="0" destOrd="0" presId="urn:microsoft.com/office/officeart/2005/8/layout/target2"/>
    <dgm:cxn modelId="{BF2C730D-B0A2-4D5A-9AC8-7AC8AD2AF99F}" type="presOf" srcId="{95C1864B-E641-4914-AAFE-6D229FE83F79}" destId="{0EF8AF7B-78FC-414A-B16A-7532B378C7B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B142132E-96D3-4A9D-B949-A8210DC45FEB}" type="presParOf" srcId="{20C3239B-23CD-4B61-9BA5-D232DEEF60EB}" destId="{0BA29A3E-5910-4260-9776-95CBD7810B8F}" srcOrd="0" destOrd="0" presId="urn:microsoft.com/office/officeart/2005/8/layout/target2"/>
    <dgm:cxn modelId="{1DE71A15-04F7-4015-8097-5CAD5741F829}" type="presParOf" srcId="{0BA29A3E-5910-4260-9776-95CBD7810B8F}" destId="{922CA55B-130D-4B77-9383-A050C5A9EC9E}" srcOrd="0" destOrd="0" presId="urn:microsoft.com/office/officeart/2005/8/layout/target2"/>
    <dgm:cxn modelId="{947FF7F5-F263-47BC-AE75-7EE9D52D4375}" type="presParOf" srcId="{0BA29A3E-5910-4260-9776-95CBD7810B8F}" destId="{9AA2FF5C-5315-43A3-B309-C711FF7CDD87}" srcOrd="1" destOrd="0" presId="urn:microsoft.com/office/officeart/2005/8/layout/target2"/>
    <dgm:cxn modelId="{29B97BAB-BF4B-4B89-822D-0DEAE8F93728}" type="presParOf" srcId="{9AA2FF5C-5315-43A3-B309-C711FF7CDD87}" destId="{BD9555FC-EBE6-4E48-8FA1-175F54DD0BF0}" srcOrd="0" destOrd="0" presId="urn:microsoft.com/office/officeart/2005/8/layout/target2"/>
    <dgm:cxn modelId="{B129CB7D-9A8E-4C19-B4FD-F0164F54515C}" type="presParOf" srcId="{20C3239B-23CD-4B61-9BA5-D232DEEF60EB}" destId="{1256A365-C473-4261-B10D-41329A362D10}" srcOrd="1" destOrd="0" presId="urn:microsoft.com/office/officeart/2005/8/layout/target2"/>
    <dgm:cxn modelId="{DC816A3F-CBA0-4CED-99CB-013781E81712}" type="presParOf" srcId="{1256A365-C473-4261-B10D-41329A362D10}" destId="{8EFDBE93-C10E-4947-B435-A9E99DFD9FE5}" srcOrd="0" destOrd="0" presId="urn:microsoft.com/office/officeart/2005/8/layout/target2"/>
    <dgm:cxn modelId="{A973FF8D-74A7-4BA6-AA9B-F934D8F4497B}" type="presParOf" srcId="{1256A365-C473-4261-B10D-41329A362D10}" destId="{7B544F20-FAA3-47A9-879F-F36FC63359B0}" srcOrd="1" destOrd="0" presId="urn:microsoft.com/office/officeart/2005/8/layout/target2"/>
    <dgm:cxn modelId="{C5C4C5C2-6E05-4830-9BE8-ED377FD4A137}" type="presParOf" srcId="{7B544F20-FAA3-47A9-879F-F36FC63359B0}" destId="{0EF8AF7B-78FC-414A-B16A-7532B378C7B0}" srcOrd="0" destOrd="0" presId="urn:microsoft.com/office/officeart/2005/8/layout/target2"/>
    <dgm:cxn modelId="{1689230A-990E-4C04-A999-31623C1C8283}" type="presParOf" srcId="{20C3239B-23CD-4B61-9BA5-D232DEEF60EB}" destId="{397FF0C8-B652-44CD-B516-CBE0BBAB1B61}" srcOrd="2" destOrd="0" presId="urn:microsoft.com/office/officeart/2005/8/layout/target2"/>
    <dgm:cxn modelId="{5708A288-EFB5-41F4-8E81-5F88A17D54DC}" type="presParOf" srcId="{397FF0C8-B652-44CD-B516-CBE0BBAB1B61}" destId="{B4FE9AC3-6563-41C3-B778-F50B4F122EB7}" srcOrd="0" destOrd="0" presId="urn:microsoft.com/office/officeart/2005/8/layout/target2"/>
    <dgm:cxn modelId="{66309487-6B66-4CDA-9ED1-A4D85909B35D}" type="presParOf" srcId="{397FF0C8-B652-44CD-B516-CBE0BBAB1B61}" destId="{13E8E5A8-94C0-41A5-8013-945CF57FCAD0}" srcOrd="1" destOrd="0" presId="urn:microsoft.com/office/officeart/2005/8/layout/target2"/>
    <dgm:cxn modelId="{B447A0A7-4CC9-4FF7-A3A5-76ECBEDF71FD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2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9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746871708"/>
              </p:ext>
            </p:extLst>
          </p:nvPr>
        </p:nvGraphicFramePr>
        <p:xfrm>
          <a:off x="323528" y="1700808"/>
          <a:ext cx="8208912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WIFI</a:t>
            </a:r>
            <a:r>
              <a:rPr lang="fr-FR" sz="1400" dirty="0">
                <a:solidFill>
                  <a:schemeClr val="tx1"/>
                </a:solidFill>
              </a:rPr>
              <a:t>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736808" y="5914325"/>
            <a:ext cx="1728192" cy="447825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Object </a:t>
            </a:r>
            <a:r>
              <a:rPr lang="fr-FR" sz="1200" dirty="0" smtClean="0">
                <a:solidFill>
                  <a:schemeClr val="tx1"/>
                </a:solidFill>
              </a:rPr>
              <a:t>exchanges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I2C </a:t>
            </a:r>
            <a:r>
              <a:rPr lang="fr-FR" sz="1200" dirty="0"/>
              <a:t>bus</a:t>
            </a:r>
            <a:endParaRPr lang="en-GB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051720" y="2504448"/>
            <a:ext cx="6120680" cy="1080120"/>
          </a:xfrm>
          <a:prstGeom prst="round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67000">
                <a:srgbClr val="0087E6"/>
              </a:gs>
              <a:gs pos="90000">
                <a:srgbClr val="005CBF"/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chemeClr val="bg1"/>
                </a:solidFill>
              </a:rPr>
              <a:t>Windows / </a:t>
            </a:r>
            <a:r>
              <a:rPr lang="fr-FR" dirty="0" err="1" smtClean="0">
                <a:solidFill>
                  <a:schemeClr val="bg1"/>
                </a:solidFill>
              </a:rPr>
              <a:t>Miniconda</a:t>
            </a:r>
            <a:r>
              <a:rPr lang="fr-FR" dirty="0" smtClean="0">
                <a:solidFill>
                  <a:schemeClr val="bg1"/>
                </a:solidFill>
              </a:rPr>
              <a:t> / Python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452838" y="3044508"/>
            <a:ext cx="4212468" cy="4435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>
                <a:solidFill>
                  <a:schemeClr val="tx1"/>
                </a:solidFill>
              </a:rPr>
              <a:t>Deep</a:t>
            </a:r>
            <a:r>
              <a:rPr lang="fr-FR" sz="1600" b="1" dirty="0" smtClean="0">
                <a:solidFill>
                  <a:schemeClr val="tx1"/>
                </a:solidFill>
              </a:rPr>
              <a:t> </a:t>
            </a:r>
            <a:r>
              <a:rPr lang="fr-FR" sz="1600" b="1" dirty="0" err="1" smtClean="0">
                <a:solidFill>
                  <a:schemeClr val="tx1"/>
                </a:solidFill>
              </a:rPr>
              <a:t>learning</a:t>
            </a:r>
            <a:r>
              <a:rPr lang="fr-FR" sz="1600" b="1" dirty="0" smtClean="0">
                <a:solidFill>
                  <a:schemeClr val="tx1"/>
                </a:solidFill>
              </a:rPr>
              <a:t> layer </a:t>
            </a:r>
          </a:p>
          <a:p>
            <a:pPr algn="ctr"/>
            <a:r>
              <a:rPr lang="fr-FR" sz="1600" dirty="0" err="1" smtClean="0">
                <a:solidFill>
                  <a:schemeClr val="tx1"/>
                </a:solidFill>
              </a:rPr>
              <a:t>Tensorflow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Double flèche horizontale 11"/>
          <p:cNvSpPr/>
          <p:nvPr/>
        </p:nvSpPr>
        <p:spPr>
          <a:xfrm>
            <a:off x="611560" y="2508782"/>
            <a:ext cx="1512168" cy="455152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Files </a:t>
            </a:r>
            <a:r>
              <a:rPr lang="fr-FR" sz="1200" dirty="0" err="1" smtClean="0">
                <a:solidFill>
                  <a:schemeClr val="tx1"/>
                </a:solidFill>
              </a:rPr>
              <a:t>transfer</a:t>
            </a:r>
            <a:endParaRPr lang="fr-F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</a:t>
            </a:r>
            <a:r>
              <a:rPr lang="fr-FR" dirty="0" err="1" smtClean="0"/>
              <a:t>platform</a:t>
            </a:r>
            <a:endParaRPr lang="fr-FR" dirty="0" smtClean="0"/>
          </a:p>
          <a:p>
            <a:r>
              <a:rPr lang="fr-FR" dirty="0" err="1" smtClean="0"/>
              <a:t>Tensforflow</a:t>
            </a:r>
            <a:r>
              <a:rPr lang="fr-FR" dirty="0" smtClean="0"/>
              <a:t> / python running on </a:t>
            </a:r>
            <a:r>
              <a:rPr lang="fr-FR" dirty="0" err="1" smtClean="0"/>
              <a:t>miniconda</a:t>
            </a:r>
            <a:endParaRPr lang="fr-FR" dirty="0"/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01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bias</a:t>
            </a:r>
            <a:r>
              <a:rPr lang="fr-F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Move: </a:t>
            </a:r>
            <a:r>
              <a:rPr lang="fr-FR" dirty="0"/>
              <a:t>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2000" dirty="0" smtClean="0"/>
                  <a:t>Move(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 smtClean="0"/>
                  <a:t>,d) Rot = 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fr-FR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fr-FR" sz="2000" dirty="0" smtClean="0"/>
                  <a:t>Distance = 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 heading=H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 smtClean="0"/>
                  <a:t> - S*cos(H)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sz="2000" dirty="0" smtClean="0"/>
                  <a:t>- S*sin(H)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000" b="0" i="1" smtClean="0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fr-FR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 </a:t>
                </a:r>
                <a:r>
                  <a:rPr lang="fr-FR" sz="2000" dirty="0" err="1" smtClean="0"/>
                  <a:t>heading</a:t>
                </a:r>
                <a:r>
                  <a:rPr lang="fr-FR" sz="2000" dirty="0" smtClean="0"/>
                  <a:t>=H’</a:t>
                </a:r>
              </a:p>
              <a:p>
                <a:pPr marL="0" indent="0">
                  <a:buNone/>
                </a:pPr>
                <a:r>
                  <a:rPr lang="fr-FR" sz="2000" dirty="0" smtClean="0"/>
                  <a:t>H’ = H +</a:t>
                </a:r>
                <a:r>
                  <a:rPr lang="fr-FR" sz="2000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 smtClean="0"/>
                  <a:t>+ (</a:t>
                </a:r>
                <a:r>
                  <a:rPr lang="fr-FR" sz="2000" dirty="0" err="1" smtClean="0"/>
                  <a:t>d+S</a:t>
                </a:r>
                <a:r>
                  <a:rPr lang="fr-FR" sz="2000" dirty="0" smtClean="0"/>
                  <a:t>)*cos(H’)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sz="2000" dirty="0"/>
                  <a:t>+ (</a:t>
                </a:r>
                <a:r>
                  <a:rPr lang="fr-FR" sz="2000" dirty="0" err="1"/>
                  <a:t>d+S</a:t>
                </a:r>
                <a:r>
                  <a:rPr lang="fr-FR" sz="2000" dirty="0" smtClean="0"/>
                  <a:t>)*sin(H’)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S*cos(H)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)*cos(H+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2000" i="1">
                            <a:latin typeface="Cambria Math"/>
                          </a:rPr>
                          <m:t>′</m:t>
                        </m:r>
                      </m:sub>
                    </m:sSub>
                    <m:r>
                      <a:rPr lang="fr-FR" sz="2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sz="2000" dirty="0"/>
                  <a:t> - S*sin(H) + (</a:t>
                </a:r>
                <a:r>
                  <a:rPr lang="fr-FR" sz="2000" dirty="0" err="1"/>
                  <a:t>d+S</a:t>
                </a:r>
                <a:r>
                  <a:rPr lang="fr-FR" sz="2000" dirty="0"/>
                  <a:t>)*sin(H+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fr-FR" sz="2000" dirty="0"/>
                  <a:t>) </a:t>
                </a:r>
              </a:p>
              <a:p>
                <a:endParaRPr lang="fr-FR" sz="2000" dirty="0"/>
              </a:p>
              <a:p>
                <a:endParaRPr lang="fr-FR" sz="2800" dirty="0"/>
              </a:p>
              <a:p>
                <a:endParaRPr lang="fr-FR" sz="2800" dirty="0"/>
              </a:p>
              <a:p>
                <a:endParaRPr lang="fr-FR" sz="2800" dirty="0" smtClean="0"/>
              </a:p>
              <a:p>
                <a:endParaRPr lang="fr-FR" sz="2800" dirty="0" smtClean="0"/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94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/>
          <p:cNvSpPr/>
          <p:nvPr/>
        </p:nvSpPr>
        <p:spPr>
          <a:xfrm>
            <a:off x="6189662" y="3417937"/>
            <a:ext cx="1951435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PID control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8884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left</a:t>
            </a:r>
            <a:r>
              <a:rPr lang="fr-FR" dirty="0" smtClean="0"/>
              <a:t> and right </a:t>
            </a:r>
            <a:r>
              <a:rPr lang="fr-FR" dirty="0" err="1" smtClean="0"/>
              <a:t>wheels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Define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 </a:t>
            </a:r>
            <a:r>
              <a:rPr lang="fr-FR" dirty="0" err="1" smtClean="0"/>
              <a:t>target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encoders</a:t>
            </a:r>
            <a:endParaRPr lang="fr-FR" dirty="0" smtClean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815549" y="3933056"/>
            <a:ext cx="2304256" cy="792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PID</a:t>
            </a:r>
            <a:endParaRPr lang="en-GB" sz="2400" b="1" dirty="0"/>
          </a:p>
        </p:txBody>
      </p:sp>
      <p:sp>
        <p:nvSpPr>
          <p:cNvPr id="5" name="Flèche droite 4"/>
          <p:cNvSpPr/>
          <p:nvPr/>
        </p:nvSpPr>
        <p:spPr>
          <a:xfrm>
            <a:off x="5134266" y="4198961"/>
            <a:ext cx="949901" cy="23462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5076056" y="443358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PWM</a:t>
            </a:r>
            <a:endParaRPr lang="en-GB" dirty="0"/>
          </a:p>
        </p:txBody>
      </p:sp>
      <p:sp>
        <p:nvSpPr>
          <p:cNvPr id="7" name="Ellipse 6"/>
          <p:cNvSpPr/>
          <p:nvPr/>
        </p:nvSpPr>
        <p:spPr>
          <a:xfrm>
            <a:off x="6589315" y="3826532"/>
            <a:ext cx="1152128" cy="10081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Motor</a:t>
            </a:r>
            <a:endParaRPr lang="en-GB" dirty="0"/>
          </a:p>
        </p:txBody>
      </p:sp>
      <p:sp>
        <p:nvSpPr>
          <p:cNvPr id="9" name="Ellipse 8"/>
          <p:cNvSpPr/>
          <p:nvPr/>
        </p:nvSpPr>
        <p:spPr>
          <a:xfrm>
            <a:off x="7092280" y="350100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7638256" y="3731890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530949" y="371703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540288" y="472663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7854280" y="426300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7593260" y="4814767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6325058" y="4246029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7092280" y="4932176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èche droite 17"/>
          <p:cNvSpPr/>
          <p:nvPr/>
        </p:nvSpPr>
        <p:spPr>
          <a:xfrm>
            <a:off x="1653232" y="3930935"/>
            <a:ext cx="974551" cy="268026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/>
          <p:cNvSpPr txBox="1"/>
          <p:nvPr/>
        </p:nvSpPr>
        <p:spPr>
          <a:xfrm>
            <a:off x="146126" y="3876697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Speed </a:t>
            </a:r>
            <a:r>
              <a:rPr lang="fr-FR" dirty="0" err="1" smtClean="0"/>
              <a:t>target</a:t>
            </a:r>
            <a:endParaRPr lang="en-GB" dirty="0"/>
          </a:p>
        </p:txBody>
      </p:sp>
      <p:sp>
        <p:nvSpPr>
          <p:cNvPr id="20" name="Flèche courbée vers le haut 19"/>
          <p:cNvSpPr/>
          <p:nvPr/>
        </p:nvSpPr>
        <p:spPr>
          <a:xfrm rot="595932" flipH="1">
            <a:off x="2242622" y="4857423"/>
            <a:ext cx="5046834" cy="1522679"/>
          </a:xfrm>
          <a:prstGeom prst="curvedUpArrow">
            <a:avLst>
              <a:gd name="adj1" fmla="val 25000"/>
              <a:gd name="adj2" fmla="val 51513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427984" y="589499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Actual</a:t>
            </a:r>
            <a:r>
              <a:rPr lang="fr-FR" dirty="0" smtClean="0"/>
              <a:t> </a:t>
            </a:r>
            <a:r>
              <a:rPr lang="fr-FR" dirty="0" err="1" smtClean="0"/>
              <a:t>wheel</a:t>
            </a:r>
            <a:r>
              <a:rPr lang="fr-FR" dirty="0" smtClean="0"/>
              <a:t> speed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84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=""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=""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=""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=""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="" xmlns:a16="http://schemas.microsoft.com/office/drawing/2014/main" id="{9B6220F2-652D-4575-AF14-DF6D03193284}"/>
              </a:ext>
            </a:extLst>
          </p:cNvPr>
          <p:cNvSpPr/>
          <p:nvPr/>
        </p:nvSpPr>
        <p:spPr>
          <a:xfrm>
            <a:off x="7380312" y="342900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5CB73081-9B89-4845-90CB-7F7B0E2A0FD9}"/>
              </a:ext>
            </a:extLst>
          </p:cNvPr>
          <p:cNvCxnSpPr>
            <a:stCxn id="6" idx="1"/>
          </p:cNvCxnSpPr>
          <p:nvPr/>
        </p:nvCxnSpPr>
        <p:spPr>
          <a:xfrm flipV="1">
            <a:off x="7380312" y="1268760"/>
            <a:ext cx="1296144" cy="2268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3CAC1822-5296-4822-B7B5-FDA5A03A44E4}"/>
              </a:ext>
            </a:extLst>
          </p:cNvPr>
          <p:cNvSpPr txBox="1"/>
          <p:nvPr/>
        </p:nvSpPr>
        <p:spPr>
          <a:xfrm>
            <a:off x="8345212" y="97608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North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E4B9AE22-BE84-4B2E-AB63-FB6A50921D9B}"/>
              </a:ext>
            </a:extLst>
          </p:cNvPr>
          <p:cNvSpPr/>
          <p:nvPr/>
        </p:nvSpPr>
        <p:spPr>
          <a:xfrm>
            <a:off x="7531645" y="3125536"/>
            <a:ext cx="360040" cy="54006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C05AF9F7-BA1E-444A-B3FD-4914A734FE70}"/>
              </a:ext>
            </a:extLst>
          </p:cNvPr>
          <p:cNvSpPr txBox="1"/>
          <p:nvPr/>
        </p:nvSpPr>
        <p:spPr>
          <a:xfrm>
            <a:off x="7759698" y="2907936"/>
            <a:ext cx="1469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North orientation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=""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=""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=""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=""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=""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=""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=""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=""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=""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=""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=""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=""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=""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=""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=""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2" y="-269917"/>
            <a:ext cx="7980670" cy="1142865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  <p:sp>
        <p:nvSpPr>
          <p:cNvPr id="26" name="ZoneTexte 25">
            <a:extLst>
              <a:ext uri="{FF2B5EF4-FFF2-40B4-BE49-F238E27FC236}">
                <a16:creationId xmlns="" xmlns:a16="http://schemas.microsoft.com/office/drawing/2014/main" id="{91A36A09-B676-4301-B522-0CFF8BCBBD83}"/>
              </a:ext>
            </a:extLst>
          </p:cNvPr>
          <p:cNvSpPr txBox="1"/>
          <p:nvPr/>
        </p:nvSpPr>
        <p:spPr>
          <a:xfrm>
            <a:off x="5277951" y="3341012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Path center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=""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=""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=""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=""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=""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=""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=""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=""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=""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A63517-2F14-4E90-9CA0-D64E54EA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MoveAcrossPath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3FDEA51-83F2-4A45-A76C-BF327618B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passStartDistance</a:t>
            </a:r>
            <a:r>
              <a:rPr lang="fr-FR" sz="2000" dirty="0"/>
              <a:t>: maximum distance </a:t>
            </a:r>
            <a:r>
              <a:rPr lang="fr-FR" sz="2000" dirty="0" err="1"/>
              <a:t>before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northOrientation</a:t>
            </a:r>
            <a:r>
              <a:rPr lang="fr-FR" sz="2000" dirty="0"/>
              <a:t>: go </a:t>
            </a:r>
            <a:r>
              <a:rPr lang="fr-FR" sz="2000" dirty="0" err="1"/>
              <a:t>thru</a:t>
            </a:r>
            <a:r>
              <a:rPr lang="fr-FR" sz="2000" dirty="0"/>
              <a:t> orientation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EchoToGet</a:t>
            </a:r>
            <a:r>
              <a:rPr lang="fr-FR" sz="2000" dirty="0"/>
              <a:t>: minimum front </a:t>
            </a:r>
            <a:r>
              <a:rPr lang="fr-FR" sz="2000" dirty="0" err="1"/>
              <a:t>echo</a:t>
            </a:r>
            <a:r>
              <a:rPr lang="fr-FR" sz="2000" dirty="0"/>
              <a:t> distance over </a:t>
            </a:r>
            <a:r>
              <a:rPr lang="fr-FR" sz="2000" dirty="0" err="1"/>
              <a:t>that</a:t>
            </a:r>
            <a:r>
              <a:rPr lang="fr-FR" sz="2000" dirty="0"/>
              <a:t> robot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beyond</a:t>
            </a:r>
            <a:r>
              <a:rPr lang="fr-FR" sz="2000" dirty="0"/>
              <a:t> start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Width</a:t>
            </a:r>
            <a:r>
              <a:rPr lang="fr-FR" sz="2000" dirty="0"/>
              <a:t>: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width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sonar point of vue (</a:t>
            </a:r>
            <a:r>
              <a:rPr lang="fr-FR" sz="2000" dirty="0" err="1"/>
              <a:t>side</a:t>
            </a:r>
            <a:r>
              <a:rPr lang="fr-FR" sz="2000" dirty="0"/>
              <a:t> </a:t>
            </a:r>
            <a:r>
              <a:rPr lang="fr-FR" sz="2000" dirty="0" err="1"/>
              <a:t>oriented</a:t>
            </a:r>
            <a:r>
              <a:rPr lang="fr-FR" sz="2000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startToEntryDistance</a:t>
            </a:r>
            <a:r>
              <a:rPr lang="fr-FR" sz="2000" dirty="0"/>
              <a:t>: maximum distance </a:t>
            </a:r>
            <a:r>
              <a:rPr lang="fr-FR" sz="2000" dirty="0" err="1"/>
              <a:t>between</a:t>
            </a:r>
            <a:r>
              <a:rPr lang="fr-FR" sz="2000" dirty="0"/>
              <a:t> the start and entry point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reqMove</a:t>
            </a:r>
            <a:r>
              <a:rPr lang="fr-FR" sz="2000" dirty="0"/>
              <a:t>: distance to move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reaching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exit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dirty="0" err="1"/>
              <a:t>Lenght</a:t>
            </a:r>
            <a:r>
              <a:rPr lang="fr-FR" sz="2000" dirty="0"/>
              <a:t>: distance </a:t>
            </a:r>
            <a:r>
              <a:rPr lang="fr-FR" sz="2000" dirty="0" err="1"/>
              <a:t>between</a:t>
            </a:r>
            <a:r>
              <a:rPr lang="fr-FR" sz="2000" dirty="0"/>
              <a:t> </a:t>
            </a:r>
            <a:r>
              <a:rPr lang="fr-FR" sz="2000" dirty="0" err="1"/>
              <a:t>pass</a:t>
            </a:r>
            <a:r>
              <a:rPr lang="fr-FR" sz="2000" dirty="0"/>
              <a:t> entry and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smtClean="0"/>
              <a:t>exit (sonar </a:t>
            </a:r>
            <a:r>
              <a:rPr lang="fr-FR" sz="2000" dirty="0" err="1" smtClean="0"/>
              <a:t>beam</a:t>
            </a:r>
            <a:r>
              <a:rPr lang="fr-FR" sz="2000" dirty="0" smtClean="0"/>
              <a:t> point of </a:t>
            </a:r>
            <a:r>
              <a:rPr lang="fr-FR" sz="2000" dirty="0" err="1"/>
              <a:t>v</a:t>
            </a:r>
            <a:r>
              <a:rPr lang="fr-FR" sz="2000" dirty="0" err="1" smtClean="0"/>
              <a:t>iew</a:t>
            </a:r>
            <a:r>
              <a:rPr lang="fr-FR" sz="2000" dirty="0" smtClean="0"/>
              <a:t>)</a:t>
            </a: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550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49006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Sonar </a:t>
            </a:r>
            <a:r>
              <a:rPr lang="fr-FR" dirty="0" err="1" smtClean="0"/>
              <a:t>Beam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52736"/>
            <a:ext cx="3993656" cy="534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251520" y="1124744"/>
                <a:ext cx="39604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At D=W/2=39cm </a:t>
                </a:r>
                <a:r>
                  <a:rPr lang="el-GR" dirty="0" smtClean="0"/>
                  <a:t>ϴ</a:t>
                </a:r>
                <a:r>
                  <a:rPr lang="fr-FR" dirty="0"/>
                  <a:t> </a:t>
                </a:r>
                <a:r>
                  <a:rPr lang="fr-FR" dirty="0" err="1" smtClean="0"/>
                  <a:t>atan</a:t>
                </a:r>
                <a:r>
                  <a:rPr lang="fr-FR" dirty="0" smtClean="0"/>
                  <a:t>(17,5/39)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25°</m:t>
                    </m:r>
                  </m:oMath>
                </a14:m>
                <a:endParaRPr lang="fr-FR" dirty="0" smtClean="0"/>
              </a:p>
              <a:p>
                <a:r>
                  <a:rPr lang="fr-FR" dirty="0" smtClean="0"/>
                  <a:t>A W=78cm x L=32cm </a:t>
                </a:r>
                <a:r>
                  <a:rPr lang="fr-FR" dirty="0" err="1" smtClean="0"/>
                  <a:t>width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door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appear</a:t>
                </a:r>
                <a:r>
                  <a:rPr lang="fr-FR" dirty="0" smtClean="0"/>
                  <a:t> in the middle as L + W x sin(25°) </a:t>
                </a:r>
                <a:r>
                  <a:rPr lang="fr-FR" dirty="0" err="1" smtClean="0"/>
                  <a:t>width</a:t>
                </a:r>
                <a:r>
                  <a:rPr lang="fr-FR" dirty="0" smtClean="0"/>
                  <a:t> &gt;= 65cm</a:t>
                </a:r>
                <a:endParaRPr lang="en-GB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24744"/>
                <a:ext cx="396044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231" t="-2551" b="-76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61417"/>
              </p:ext>
            </p:extLst>
          </p:nvPr>
        </p:nvGraphicFramePr>
        <p:xfrm>
          <a:off x="395536" y="2780928"/>
          <a:ext cx="320410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034"/>
                <a:gridCol w="1068034"/>
                <a:gridCol w="1068034"/>
              </a:tblGrid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Distance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Angle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30°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23°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100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19°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150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16°</a:t>
                      </a:r>
                      <a:endParaRPr lang="en-GB" dirty="0"/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11°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250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300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4°</a:t>
                      </a:r>
                    </a:p>
                  </a:txBody>
                  <a:tcPr/>
                </a:tc>
              </a:tr>
              <a:tr h="314664">
                <a:tc>
                  <a:txBody>
                    <a:bodyPr/>
                    <a:lstStyle/>
                    <a:p>
                      <a:r>
                        <a:rPr lang="fr-FR" dirty="0" smtClean="0"/>
                        <a:t>350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2°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Move </a:t>
            </a:r>
            <a:r>
              <a:rPr lang="fr-FR" dirty="0" err="1" smtClean="0"/>
              <a:t>accross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Code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err="1" smtClean="0"/>
              <a:t>passMonitorStepID</a:t>
            </a:r>
            <a:r>
              <a:rPr lang="en-GB" sz="2000" dirty="0" smtClean="0"/>
              <a:t>:  0xYZ</a:t>
            </a:r>
          </a:p>
          <a:p>
            <a:r>
              <a:rPr lang="fr-FR" sz="2000" dirty="0" smtClean="0"/>
              <a:t>Y bit (</a:t>
            </a:r>
            <a:r>
              <a:rPr lang="fr-FR" sz="2000" dirty="0" err="1" smtClean="0"/>
              <a:t>interrupt</a:t>
            </a:r>
            <a:r>
              <a:rPr lang="fr-FR" sz="2000" dirty="0" smtClean="0"/>
              <a:t>(7),</a:t>
            </a:r>
            <a:r>
              <a:rPr lang="fr-FR" sz="2000" dirty="0" err="1" smtClean="0"/>
              <a:t>request</a:t>
            </a:r>
            <a:r>
              <a:rPr lang="fr-FR" sz="2000" dirty="0" smtClean="0"/>
              <a:t>(6),, </a:t>
            </a:r>
            <a:r>
              <a:rPr lang="fr-FR" sz="2000" dirty="0" err="1" smtClean="0"/>
              <a:t>skipStep</a:t>
            </a:r>
            <a:r>
              <a:rPr lang="fr-FR" sz="2000" smtClean="0"/>
              <a:t>(4))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20303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=""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=""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=""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=""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=""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=""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=""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=""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ZoneTexte 46"/>
          <p:cNvSpPr txBox="1"/>
          <p:nvPr/>
        </p:nvSpPr>
        <p:spPr>
          <a:xfrm>
            <a:off x="1136059" y="6499570"/>
            <a:ext cx="6673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FF0000"/>
                </a:solidFill>
              </a:rPr>
              <a:t>β</a:t>
            </a:r>
            <a:r>
              <a:rPr lang="fr-FR" sz="2000" dirty="0" smtClean="0"/>
              <a:t>: </a:t>
            </a:r>
            <a:r>
              <a:rPr lang="en-GB" sz="2000" dirty="0" smtClean="0"/>
              <a:t>bias between  robot theoretical X orientation and actual one</a:t>
            </a:r>
            <a:endParaRPr lang="en-GB" sz="20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650242" y="297009"/>
            <a:ext cx="3411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North</a:t>
            </a:r>
            <a:r>
              <a:rPr lang="fr-FR" sz="2800" dirty="0" smtClean="0"/>
              <a:t> </a:t>
            </a:r>
            <a:r>
              <a:rPr lang="fr-FR" sz="2800" dirty="0"/>
              <a:t>orientation </a:t>
            </a:r>
            <a:r>
              <a:rPr lang="fr-FR" sz="2800" dirty="0" err="1"/>
              <a:t>bias</a:t>
            </a:r>
            <a:endParaRPr lang="en-GB" sz="2800" b="1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1665768" y="351280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" name="Connecteur droit avec flèche 2"/>
          <p:cNvCxnSpPr>
            <a:stCxn id="37" idx="1"/>
          </p:cNvCxnSpPr>
          <p:nvPr/>
        </p:nvCxnSpPr>
        <p:spPr>
          <a:xfrm flipV="1">
            <a:off x="1667561" y="3601152"/>
            <a:ext cx="4200533" cy="1634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37" idx="1"/>
          </p:cNvCxnSpPr>
          <p:nvPr/>
        </p:nvCxnSpPr>
        <p:spPr>
          <a:xfrm>
            <a:off x="1667561" y="3617495"/>
            <a:ext cx="4145283" cy="3993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59982" y="358470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β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767827" y="3617495"/>
            <a:ext cx="45719" cy="33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23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175">
            <a:off x="4399997" y="2260844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cteur droit 29"/>
          <p:cNvCxnSpPr/>
          <p:nvPr/>
        </p:nvCxnSpPr>
        <p:spPr>
          <a:xfrm flipV="1">
            <a:off x="683568" y="2207757"/>
            <a:ext cx="4676724" cy="410035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 smtClean="0"/>
              <a:t>Localization</a:t>
            </a:r>
            <a:r>
              <a:rPr lang="fr-FR" sz="2800" b="1" dirty="0" smtClean="0"/>
              <a:t>: </a:t>
            </a:r>
            <a:r>
              <a:rPr lang="fr-FR" sz="2800" b="1" dirty="0" err="1" smtClean="0"/>
              <a:t>Step</a:t>
            </a:r>
            <a:r>
              <a:rPr lang="fr-FR" sz="2800" b="1" dirty="0" smtClean="0"/>
              <a:t> 1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26092" y="721522"/>
            <a:ext cx="796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Particles</a:t>
            </a:r>
            <a:r>
              <a:rPr lang="fr-FR" dirty="0" smtClean="0"/>
              <a:t> are </a:t>
            </a:r>
            <a:r>
              <a:rPr lang="fr-FR" dirty="0" err="1" smtClean="0"/>
              <a:t>randomly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all over the graph,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following</a:t>
            </a:r>
            <a:r>
              <a:rPr lang="fr-FR" dirty="0" smtClean="0"/>
              <a:t> a </a:t>
            </a:r>
            <a:r>
              <a:rPr lang="fr-FR" dirty="0" err="1"/>
              <a:t>r</a:t>
            </a:r>
            <a:r>
              <a:rPr lang="fr-FR" dirty="0" err="1" smtClean="0"/>
              <a:t>amdom</a:t>
            </a:r>
            <a:r>
              <a:rPr lang="fr-FR" dirty="0" smtClean="0"/>
              <a:t> </a:t>
            </a:r>
            <a:r>
              <a:rPr lang="fr-FR" dirty="0" err="1" smtClean="0"/>
              <a:t>gaussian</a:t>
            </a:r>
            <a:r>
              <a:rPr lang="fr-FR" dirty="0" smtClean="0"/>
              <a:t> distribution </a:t>
            </a:r>
            <a:r>
              <a:rPr lang="fr-FR" dirty="0" err="1" smtClean="0"/>
              <a:t>around</a:t>
            </a:r>
            <a:r>
              <a:rPr lang="fr-FR" dirty="0" smtClean="0"/>
              <a:t> X 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15" name="Pentagone 14"/>
          <p:cNvSpPr/>
          <p:nvPr/>
        </p:nvSpPr>
        <p:spPr>
          <a:xfrm rot="19490230">
            <a:off x="4600904" y="3291496"/>
            <a:ext cx="864096" cy="288032"/>
          </a:xfrm>
          <a:prstGeom prst="homePlat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37" name="Pentagone 36"/>
          <p:cNvSpPr/>
          <p:nvPr/>
        </p:nvSpPr>
        <p:spPr>
          <a:xfrm rot="313319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986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lipse 22"/>
          <p:cNvSpPr/>
          <p:nvPr/>
        </p:nvSpPr>
        <p:spPr>
          <a:xfrm>
            <a:off x="5580112" y="3068959"/>
            <a:ext cx="2280548" cy="287534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llipse 3"/>
          <p:cNvSpPr/>
          <p:nvPr/>
        </p:nvSpPr>
        <p:spPr>
          <a:xfrm>
            <a:off x="2921401" y="2882355"/>
            <a:ext cx="3168353" cy="230425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475251">
            <a:off x="4618146" y="3356992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/>
              <p:cNvSpPr txBox="1"/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GB" sz="2000" dirty="0" smtClean="0"/>
                  <a:t>: shift between North and X axis (X axis corresponding with scan learning)</a:t>
                </a:r>
                <a:endParaRPr lang="en-GB" sz="2000" dirty="0"/>
              </a:p>
            </p:txBody>
          </p:sp>
        </mc:Choice>
        <mc:Fallback xmlns="">
          <p:sp>
            <p:nvSpPr>
              <p:cNvPr id="47" name="ZoneTexte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059" y="6499570"/>
                <a:ext cx="7976671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2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11560" y="692696"/>
            <a:ext cx="7772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360° Scan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endParaRPr lang="fr-FR" dirty="0" smtClean="0"/>
          </a:p>
          <a:p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more </a:t>
            </a:r>
            <a:r>
              <a:rPr lang="fr-FR" dirty="0" err="1" smtClean="0"/>
              <a:t>likely</a:t>
            </a:r>
            <a:r>
              <a:rPr lang="fr-FR" dirty="0" smtClean="0"/>
              <a:t> positions are </a:t>
            </a:r>
            <a:r>
              <a:rPr lang="fr-FR" dirty="0" err="1" smtClean="0"/>
              <a:t>applied</a:t>
            </a:r>
            <a:r>
              <a:rPr lang="fr-FR" dirty="0" smtClean="0"/>
              <a:t> to </a:t>
            </a:r>
            <a:r>
              <a:rPr lang="fr-FR" dirty="0" err="1" smtClean="0"/>
              <a:t>particles</a:t>
            </a:r>
            <a:r>
              <a:rPr lang="fr-FR" dirty="0"/>
              <a:t> </a:t>
            </a:r>
            <a:r>
              <a:rPr lang="fr-FR" dirty="0" err="1" smtClean="0"/>
              <a:t>filter</a:t>
            </a:r>
            <a:endParaRPr lang="fr-FR" dirty="0" smtClean="0"/>
          </a:p>
          <a:p>
            <a:r>
              <a:rPr lang="fr-FR" dirty="0" smtClean="0"/>
              <a:t>The robot position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estimated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at the </a:t>
            </a:r>
            <a:r>
              <a:rPr lang="fr-FR" dirty="0" err="1" smtClean="0"/>
              <a:t>highest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probability</a:t>
            </a:r>
            <a:endParaRPr lang="fr-FR" dirty="0" smtClean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2" name="Étoile à 4 branches 1"/>
          <p:cNvSpPr/>
          <p:nvPr/>
        </p:nvSpPr>
        <p:spPr>
          <a:xfrm>
            <a:off x="3491880" y="3861048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3460474" y="4301804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3796680" y="416584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092280" y="540229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28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=""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/>
          <p:cNvSpPr/>
          <p:nvPr/>
        </p:nvSpPr>
        <p:spPr>
          <a:xfrm>
            <a:off x="7423963" y="5596211"/>
            <a:ext cx="796280" cy="644962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6789998" y="3902290"/>
            <a:ext cx="1321076" cy="1244539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3843046" y="3966838"/>
            <a:ext cx="2946952" cy="1944216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06084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e 36"/>
          <p:cNvSpPr/>
          <p:nvPr/>
        </p:nvSpPr>
        <p:spPr>
          <a:xfrm rot="2600619">
            <a:off x="4618146" y="3356992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3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83568" y="980728"/>
            <a:ext cx="4049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Robot move in a direction </a:t>
            </a:r>
          </a:p>
          <a:p>
            <a:r>
              <a:rPr lang="fr-FR" dirty="0" smtClean="0"/>
              <a:t>Move </a:t>
            </a:r>
            <a:r>
              <a:rPr lang="fr-FR" dirty="0" err="1" smtClean="0"/>
              <a:t>particle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(P1 move to P’1)</a:t>
            </a:r>
          </a:p>
          <a:p>
            <a:r>
              <a:rPr lang="fr-FR" dirty="0" smtClean="0"/>
              <a:t>Robot X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compass</a:t>
            </a:r>
            <a:endParaRPr lang="fr-FR" dirty="0" smtClean="0"/>
          </a:p>
        </p:txBody>
      </p:sp>
      <p:sp>
        <p:nvSpPr>
          <p:cNvPr id="2" name="Étoile à 4 branches 1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Étoile à 4 branches 15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Étoile à 4 branches 16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Étoile à 4 branches 17"/>
          <p:cNvSpPr/>
          <p:nvPr/>
        </p:nvSpPr>
        <p:spPr>
          <a:xfrm>
            <a:off x="7688939" y="5943492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7555775" y="4138377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Pentagone 19"/>
          <p:cNvSpPr/>
          <p:nvPr/>
        </p:nvSpPr>
        <p:spPr>
          <a:xfrm rot="2600619">
            <a:off x="6081456" y="4745709"/>
            <a:ext cx="864096" cy="288032"/>
          </a:xfrm>
          <a:prstGeom prst="homePlate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Robot</a:t>
            </a:r>
            <a:endParaRPr lang="en-GB" dirty="0"/>
          </a:p>
        </p:txBody>
      </p:sp>
      <p:sp>
        <p:nvSpPr>
          <p:cNvPr id="21" name="Pentagone 20"/>
          <p:cNvSpPr/>
          <p:nvPr/>
        </p:nvSpPr>
        <p:spPr>
          <a:xfrm rot="2119788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2987824" y="3285146"/>
            <a:ext cx="504056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437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/>
          <p:cNvSpPr/>
          <p:nvPr/>
        </p:nvSpPr>
        <p:spPr>
          <a:xfrm>
            <a:off x="5356436" y="4421870"/>
            <a:ext cx="1740971" cy="1447501"/>
          </a:xfrm>
          <a:prstGeom prst="ellipse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83568" y="2164178"/>
            <a:ext cx="7848872" cy="4177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8587930" y="623796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X</a:t>
            </a:r>
            <a:endParaRPr lang="en-GB" sz="2400" b="1" dirty="0">
              <a:solidFill>
                <a:schemeClr val="tx2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07015" y="18744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tx2"/>
                </a:solidFill>
              </a:rPr>
              <a:t>Y</a:t>
            </a:r>
            <a:endParaRPr lang="en-GB" sz="24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38"/>
          <p:cNvCxnSpPr/>
          <p:nvPr/>
        </p:nvCxnSpPr>
        <p:spPr>
          <a:xfrm flipV="1">
            <a:off x="522139" y="5085185"/>
            <a:ext cx="1097533" cy="1368151"/>
          </a:xfrm>
          <a:prstGeom prst="line">
            <a:avLst/>
          </a:prstGeom>
          <a:ln w="1905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/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607" y="5769260"/>
                <a:ext cx="41389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830568" y="5911054"/>
            <a:ext cx="360039" cy="397055"/>
          </a:xfrm>
          <a:prstGeom prst="arc">
            <a:avLst>
              <a:gd name="adj1" fmla="val 16200000"/>
              <a:gd name="adj2" fmla="val 15989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ZoneTexte 43"/>
          <p:cNvSpPr txBox="1"/>
          <p:nvPr/>
        </p:nvSpPr>
        <p:spPr>
          <a:xfrm>
            <a:off x="3397083" y="71046"/>
            <a:ext cx="3052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Localization</a:t>
            </a:r>
            <a:r>
              <a:rPr lang="fr-FR" sz="2800" b="1" dirty="0"/>
              <a:t>: </a:t>
            </a:r>
            <a:r>
              <a:rPr lang="fr-FR" sz="2800" b="1" dirty="0" err="1"/>
              <a:t>Step</a:t>
            </a:r>
            <a:r>
              <a:rPr lang="fr-FR" sz="2800" b="1" dirty="0"/>
              <a:t> </a:t>
            </a:r>
            <a:r>
              <a:rPr lang="fr-FR" sz="2800" b="1" dirty="0" smtClean="0"/>
              <a:t>4</a:t>
            </a:r>
            <a:endParaRPr lang="en-GB" sz="28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77033" y="674112"/>
            <a:ext cx="7825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360° Scan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more </a:t>
            </a:r>
            <a:r>
              <a:rPr lang="fr-FR" dirty="0" err="1"/>
              <a:t>likely</a:t>
            </a:r>
            <a:r>
              <a:rPr lang="fr-FR" dirty="0"/>
              <a:t> positions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</a:t>
            </a:r>
            <a:endParaRPr lang="fr-FR" dirty="0"/>
          </a:p>
          <a:p>
            <a:r>
              <a:rPr lang="fr-FR" dirty="0"/>
              <a:t>The robot </a:t>
            </a:r>
            <a:r>
              <a:rPr lang="fr-FR" dirty="0" smtClean="0"/>
              <a:t>position P2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estimated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at the </a:t>
            </a:r>
            <a:r>
              <a:rPr lang="fr-FR" dirty="0" err="1"/>
              <a:t>highest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r>
              <a:rPr lang="fr-FR" dirty="0" smtClean="0"/>
              <a:t>If P’1 and P2 close </a:t>
            </a:r>
            <a:r>
              <a:rPr lang="fr-FR" dirty="0" err="1" smtClean="0"/>
              <a:t>enough</a:t>
            </a:r>
            <a:r>
              <a:rPr lang="fr-FR" dirty="0" smtClean="0"/>
              <a:t> robot </a:t>
            </a:r>
            <a:r>
              <a:rPr lang="fr-FR" dirty="0" err="1" smtClean="0"/>
              <a:t>localized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 </a:t>
            </a:r>
            <a:r>
              <a:rPr lang="fr-FR" dirty="0" err="1" smtClean="0"/>
              <a:t>loop</a:t>
            </a:r>
            <a:endParaRPr lang="en-GB" dirty="0"/>
          </a:p>
        </p:txBody>
      </p:sp>
      <p:sp>
        <p:nvSpPr>
          <p:cNvPr id="18" name="Étoile à 4 branches 17"/>
          <p:cNvSpPr/>
          <p:nvPr/>
        </p:nvSpPr>
        <p:spPr>
          <a:xfrm>
            <a:off x="7713168" y="5869371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Étoile à 4 branches 18"/>
          <p:cNvSpPr/>
          <p:nvPr/>
        </p:nvSpPr>
        <p:spPr>
          <a:xfrm>
            <a:off x="6660232" y="3140968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Pentagone 20"/>
          <p:cNvSpPr/>
          <p:nvPr/>
        </p:nvSpPr>
        <p:spPr>
          <a:xfrm rot="21191114">
            <a:off x="6081456" y="4745709"/>
            <a:ext cx="864096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sp>
        <p:nvSpPr>
          <p:cNvPr id="22" name="Étoile à 4 branches 21"/>
          <p:cNvSpPr/>
          <p:nvPr/>
        </p:nvSpPr>
        <p:spPr>
          <a:xfrm>
            <a:off x="5598508" y="5666409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Étoile à 4 branches 22"/>
          <p:cNvSpPr/>
          <p:nvPr/>
        </p:nvSpPr>
        <p:spPr>
          <a:xfrm>
            <a:off x="5652120" y="4886738"/>
            <a:ext cx="266328" cy="288356"/>
          </a:xfrm>
          <a:prstGeom prst="star4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Étoile à 4 branches 23"/>
          <p:cNvSpPr/>
          <p:nvPr/>
        </p:nvSpPr>
        <p:spPr>
          <a:xfrm>
            <a:off x="7491772" y="4590160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Étoile à 4 branches 24"/>
          <p:cNvSpPr/>
          <p:nvPr/>
        </p:nvSpPr>
        <p:spPr>
          <a:xfrm>
            <a:off x="7358608" y="3718656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Étoile à 4 branches 25"/>
          <p:cNvSpPr/>
          <p:nvPr/>
        </p:nvSpPr>
        <p:spPr>
          <a:xfrm>
            <a:off x="6831080" y="4457353"/>
            <a:ext cx="266328" cy="288356"/>
          </a:xfrm>
          <a:prstGeom prst="star4">
            <a:avLst/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Étoile à 4 branches 26"/>
          <p:cNvSpPr/>
          <p:nvPr/>
        </p:nvSpPr>
        <p:spPr>
          <a:xfrm>
            <a:off x="4783866" y="4858473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Étoile à 4 branches 27"/>
          <p:cNvSpPr/>
          <p:nvPr/>
        </p:nvSpPr>
        <p:spPr>
          <a:xfrm>
            <a:off x="4255041" y="5316646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Étoile à 4 branches 29"/>
          <p:cNvSpPr/>
          <p:nvPr/>
        </p:nvSpPr>
        <p:spPr>
          <a:xfrm>
            <a:off x="5050194" y="5146829"/>
            <a:ext cx="266328" cy="288356"/>
          </a:xfrm>
          <a:prstGeom prst="star4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618872" y="4706073"/>
            <a:ext cx="1512168" cy="58493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à coins arrondis 31"/>
          <p:cNvSpPr/>
          <p:nvPr/>
        </p:nvSpPr>
        <p:spPr>
          <a:xfrm>
            <a:off x="4255040" y="4272500"/>
            <a:ext cx="604991" cy="431886"/>
          </a:xfrm>
          <a:prstGeom prst="wedgeRoundRectCallout">
            <a:avLst>
              <a:gd name="adj1" fmla="val 57422"/>
              <a:gd name="adj2" fmla="val 87408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P’1</a:t>
            </a:r>
            <a:endParaRPr lang="en-GB" dirty="0"/>
          </a:p>
        </p:txBody>
      </p:sp>
      <p:sp>
        <p:nvSpPr>
          <p:cNvPr id="34" name="Rectangle à coins arrondis 33"/>
          <p:cNvSpPr/>
          <p:nvPr/>
        </p:nvSpPr>
        <p:spPr>
          <a:xfrm>
            <a:off x="5255236" y="4264381"/>
            <a:ext cx="604991" cy="431886"/>
          </a:xfrm>
          <a:prstGeom prst="wedgeRoundRectCallout">
            <a:avLst>
              <a:gd name="adj1" fmla="val 30750"/>
              <a:gd name="adj2" fmla="val 83256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05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Automate: les actions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(</a:t>
            </a:r>
            <a:r>
              <a:rPr lang="fr-FR" dirty="0" err="1" smtClean="0"/>
              <a:t>NorthAlign,retcode</a:t>
            </a:r>
            <a:r>
              <a:rPr lang="fr-FR" dirty="0" smtClean="0"/>
              <a:t>)</a:t>
            </a:r>
          </a:p>
          <a:p>
            <a:r>
              <a:rPr lang="fr-FR" dirty="0" smtClean="0"/>
              <a:t>(Move ,</a:t>
            </a:r>
            <a:r>
              <a:rPr lang="fr-FR" dirty="0" err="1"/>
              <a:t>retcode</a:t>
            </a:r>
            <a:r>
              <a:rPr lang="fr-FR" dirty="0"/>
              <a:t>)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Rotate,retcode</a:t>
            </a:r>
            <a:r>
              <a:rPr lang="fr-FR" dirty="0" smtClean="0"/>
              <a:t>)</a:t>
            </a:r>
          </a:p>
          <a:p>
            <a:r>
              <a:rPr lang="fr-FR" dirty="0"/>
              <a:t>(</a:t>
            </a:r>
            <a:r>
              <a:rPr lang="fr-FR" dirty="0" smtClean="0"/>
              <a:t>Scan360,retcode)</a:t>
            </a:r>
          </a:p>
          <a:p>
            <a:r>
              <a:rPr lang="fr-FR" dirty="0" smtClean="0"/>
              <a:t>(</a:t>
            </a:r>
            <a:r>
              <a:rPr lang="fr-FR" dirty="0" err="1" smtClean="0"/>
              <a:t>pingFB,retcode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0021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Automaton</a:t>
            </a:r>
            <a:r>
              <a:rPr lang="fr-FR" dirty="0" smtClean="0"/>
              <a:t> : </a:t>
            </a:r>
            <a:r>
              <a:rPr lang="fr-FR" dirty="0" err="1" smtClean="0"/>
              <a:t>localization</a:t>
            </a:r>
            <a:endParaRPr lang="en-GB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11876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987824" y="3429000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701144" y="3468098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550956" y="4617132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Tar,Loc,NOr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9" name="Arc 8"/>
          <p:cNvSpPr/>
          <p:nvPr/>
        </p:nvSpPr>
        <p:spPr>
          <a:xfrm rot="10562228">
            <a:off x="3535345" y="3360749"/>
            <a:ext cx="1929292" cy="1324633"/>
          </a:xfrm>
          <a:prstGeom prst="arc">
            <a:avLst/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707904" y="4180438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(Scan,1)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7088" y="3110999"/>
            <a:ext cx="93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(Scan,0)</a:t>
            </a:r>
            <a:endParaRPr lang="en-GB" dirty="0"/>
          </a:p>
        </p:txBody>
      </p:sp>
      <p:cxnSp>
        <p:nvCxnSpPr>
          <p:cNvPr id="13" name="Connecteur droit avec flèche 12"/>
          <p:cNvCxnSpPr>
            <a:stCxn id="5" idx="3"/>
          </p:cNvCxnSpPr>
          <p:nvPr/>
        </p:nvCxnSpPr>
        <p:spPr>
          <a:xfrm>
            <a:off x="4067944" y="3681028"/>
            <a:ext cx="63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4" idx="3"/>
            <a:endCxn id="5" idx="1"/>
          </p:cNvCxnSpPr>
          <p:nvPr/>
        </p:nvCxnSpPr>
        <p:spPr>
          <a:xfrm>
            <a:off x="2267744" y="368102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7723878">
            <a:off x="1362693" y="2582182"/>
            <a:ext cx="2600658" cy="11333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1880020" y="2498835"/>
            <a:ext cx="103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(Move,0)</a:t>
            </a:r>
            <a:endParaRPr lang="en-GB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6356756" y="3433485"/>
            <a:ext cx="123958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Lost,NLo,Scan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0" name="Arc 19"/>
          <p:cNvSpPr/>
          <p:nvPr/>
        </p:nvSpPr>
        <p:spPr>
          <a:xfrm rot="19457130">
            <a:off x="5110671" y="3289469"/>
            <a:ext cx="1800200" cy="1296144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9984" y="288474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(Rotate,-1)</a:t>
            </a:r>
            <a:endParaRPr lang="en-GB" dirty="0"/>
          </a:p>
        </p:txBody>
      </p:sp>
      <p:sp>
        <p:nvSpPr>
          <p:cNvPr id="22" name="ZoneTexte 21"/>
          <p:cNvSpPr txBox="1"/>
          <p:nvPr/>
        </p:nvSpPr>
        <p:spPr>
          <a:xfrm>
            <a:off x="2196704" y="3311115"/>
            <a:ext cx="8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(NOr,0)</a:t>
            </a:r>
            <a:endParaRPr lang="en-GB" dirty="0"/>
          </a:p>
        </p:txBody>
      </p:sp>
      <p:sp>
        <p:nvSpPr>
          <p:cNvPr id="23" name="Arc 22"/>
          <p:cNvSpPr/>
          <p:nvPr/>
        </p:nvSpPr>
        <p:spPr>
          <a:xfrm rot="8224088">
            <a:off x="2768670" y="386746"/>
            <a:ext cx="4702674" cy="4878829"/>
          </a:xfrm>
          <a:prstGeom prst="arc">
            <a:avLst>
              <a:gd name="adj1" fmla="val 15770881"/>
              <a:gd name="adj2" fmla="val 0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ZoneTexte 23"/>
          <p:cNvSpPr txBox="1"/>
          <p:nvPr/>
        </p:nvSpPr>
        <p:spPr>
          <a:xfrm>
            <a:off x="4748258" y="5229200"/>
            <a:ext cx="9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(NOr,-1)</a:t>
            </a:r>
            <a:endParaRPr lang="en-GB" dirty="0"/>
          </a:p>
        </p:txBody>
      </p:sp>
      <p:sp>
        <p:nvSpPr>
          <p:cNvPr id="25" name="ZoneTexte 24"/>
          <p:cNvSpPr txBox="1"/>
          <p:nvPr/>
        </p:nvSpPr>
        <p:spPr>
          <a:xfrm>
            <a:off x="4190733" y="2314169"/>
            <a:ext cx="11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(Rotate,0)</a:t>
            </a:r>
            <a:endParaRPr lang="en-GB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2915816" y="2159874"/>
            <a:ext cx="115437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Loc,NLo,Mov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27" name="Arc 26"/>
          <p:cNvSpPr/>
          <p:nvPr/>
        </p:nvSpPr>
        <p:spPr>
          <a:xfrm rot="19457130">
            <a:off x="4529983" y="1578248"/>
            <a:ext cx="2301930" cy="4619612"/>
          </a:xfrm>
          <a:prstGeom prst="arc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ZoneTexte 27"/>
          <p:cNvSpPr txBox="1"/>
          <p:nvPr/>
        </p:nvSpPr>
        <p:spPr>
          <a:xfrm>
            <a:off x="5730409" y="205422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(Move,-1)</a:t>
            </a:r>
            <a:endParaRPr lang="en-GB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1727684" y="4517461"/>
            <a:ext cx="1188132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Lock,NLo,rest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sp>
        <p:nvSpPr>
          <p:cNvPr id="30" name="ZoneTexte 29"/>
          <p:cNvSpPr txBox="1"/>
          <p:nvPr/>
        </p:nvSpPr>
        <p:spPr>
          <a:xfrm>
            <a:off x="2125665" y="4033806"/>
            <a:ext cx="97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(NOr,11)</a:t>
            </a:r>
            <a:endParaRPr lang="en-GB" dirty="0"/>
          </a:p>
        </p:txBody>
      </p:sp>
      <p:sp>
        <p:nvSpPr>
          <p:cNvPr id="33" name="Forme libre 32"/>
          <p:cNvSpPr/>
          <p:nvPr/>
        </p:nvSpPr>
        <p:spPr>
          <a:xfrm>
            <a:off x="1645920" y="3972154"/>
            <a:ext cx="494296" cy="568689"/>
          </a:xfrm>
          <a:custGeom>
            <a:avLst/>
            <a:gdLst>
              <a:gd name="connsiteX0" fmla="*/ 0 w 494296"/>
              <a:gd name="connsiteY0" fmla="*/ 0 h 568689"/>
              <a:gd name="connsiteX1" fmla="*/ 409651 w 494296"/>
              <a:gd name="connsiteY1" fmla="*/ 468172 h 568689"/>
              <a:gd name="connsiteX2" fmla="*/ 490118 w 494296"/>
              <a:gd name="connsiteY2" fmla="*/ 534009 h 568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296" h="568689">
                <a:moveTo>
                  <a:pt x="0" y="0"/>
                </a:moveTo>
                <a:cubicBezTo>
                  <a:pt x="163982" y="189585"/>
                  <a:pt x="327965" y="379171"/>
                  <a:pt x="409651" y="468172"/>
                </a:cubicBezTo>
                <a:cubicBezTo>
                  <a:pt x="491337" y="557173"/>
                  <a:pt x="502310" y="605941"/>
                  <a:pt x="490118" y="53400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 rot="14169089">
            <a:off x="1161271" y="1776217"/>
            <a:ext cx="2453942" cy="3609882"/>
          </a:xfrm>
          <a:prstGeom prst="arc">
            <a:avLst>
              <a:gd name="adj1" fmla="val 15352657"/>
              <a:gd name="adj2" fmla="val 1933948"/>
            </a:avLst>
          </a:prstGeom>
          <a:ln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ZoneTexte 34"/>
          <p:cNvSpPr txBox="1"/>
          <p:nvPr/>
        </p:nvSpPr>
        <p:spPr>
          <a:xfrm>
            <a:off x="395536" y="2479264"/>
            <a:ext cx="115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(Move,11)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4748258" y="3994580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(Det,1)</a:t>
            </a:r>
            <a:endParaRPr lang="en-GB" dirty="0"/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5329984" y="4060332"/>
            <a:ext cx="0" cy="4571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82608" y="3152556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Det,0)</a:t>
            </a:r>
            <a:endParaRPr lang="en-GB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4242548" y="2662839"/>
            <a:ext cx="108012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(</a:t>
            </a:r>
            <a:r>
              <a:rPr lang="fr-FR" sz="1100" dirty="0" err="1" smtClean="0"/>
              <a:t>loc,Det,NOr</a:t>
            </a:r>
            <a:r>
              <a:rPr lang="fr-FR" sz="1100" dirty="0" smtClean="0"/>
              <a:t>)</a:t>
            </a:r>
            <a:endParaRPr lang="en-GB" sz="1100" dirty="0"/>
          </a:p>
        </p:txBody>
      </p:sp>
      <p:cxnSp>
        <p:nvCxnSpPr>
          <p:cNvPr id="46" name="Connecteur droit avec flèche 45"/>
          <p:cNvCxnSpPr/>
          <p:nvPr/>
        </p:nvCxnSpPr>
        <p:spPr>
          <a:xfrm flipH="1" flipV="1">
            <a:off x="5241204" y="3166895"/>
            <a:ext cx="439745" cy="8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25" idx="2"/>
          </p:cNvCxnSpPr>
          <p:nvPr/>
        </p:nvCxnSpPr>
        <p:spPr>
          <a:xfrm flipH="1" flipV="1">
            <a:off x="4067944" y="2238888"/>
            <a:ext cx="680314" cy="444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41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1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33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localy</a:t>
            </a:r>
            <a:r>
              <a:rPr lang="fr-FR" dirty="0" smtClean="0"/>
              <a:t> </a:t>
            </a:r>
            <a:r>
              <a:rPr lang="fr-FR" dirty="0" err="1" smtClean="0"/>
              <a:t>spreaded</a:t>
            </a:r>
            <a:r>
              <a:rPr lang="fr-FR" dirty="0" smtClean="0"/>
              <a:t> </a:t>
            </a:r>
            <a:r>
              <a:rPr lang="fr-FR" dirty="0" err="1" smtClean="0"/>
              <a:t>particles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the </a:t>
            </a:r>
            <a:r>
              <a:rPr lang="fr-FR" dirty="0" err="1" smtClean="0"/>
              <a:t>determined</a:t>
            </a:r>
            <a:r>
              <a:rPr lang="fr-FR" dirty="0" smtClean="0"/>
              <a:t> position</a:t>
            </a:r>
          </a:p>
          <a:p>
            <a:r>
              <a:rPr lang="fr-FR" dirty="0" smtClean="0"/>
              <a:t>Location (</a:t>
            </a:r>
            <a:r>
              <a:rPr lang="fr-FR" dirty="0" err="1" smtClean="0"/>
              <a:t>x,y,heading</a:t>
            </a:r>
            <a:r>
              <a:rPr lang="fr-FR" dirty="0" smtClean="0"/>
              <a:t>) </a:t>
            </a:r>
            <a:r>
              <a:rPr lang="fr-FR" dirty="0" err="1" smtClean="0"/>
              <a:t>normaly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around</a:t>
            </a:r>
            <a:r>
              <a:rPr lang="fr-FR" dirty="0" smtClean="0"/>
              <a:t> the </a:t>
            </a:r>
            <a:r>
              <a:rPr lang="fr-FR" dirty="0" err="1" smtClean="0"/>
              <a:t>determinated</a:t>
            </a:r>
            <a:r>
              <a:rPr lang="fr-FR" dirty="0" smtClean="0"/>
              <a:t> position</a:t>
            </a:r>
            <a:endParaRPr lang="en-GB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80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2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247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and </a:t>
            </a:r>
            <a:r>
              <a:rPr lang="fr-FR" dirty="0" err="1" smtClean="0"/>
              <a:t>steps</a:t>
            </a:r>
            <a:endParaRPr lang="fr-FR" dirty="0" smtClean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56413" y="43812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64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3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05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Compute</a:t>
            </a:r>
            <a:r>
              <a:rPr lang="fr-FR" dirty="0" smtClean="0"/>
              <a:t> 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: (rotation, distance)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1547664" y="4144044"/>
            <a:ext cx="1260140" cy="1296144"/>
            <a:chOff x="3419872" y="3140968"/>
            <a:chExt cx="1260140" cy="1296144"/>
          </a:xfrm>
        </p:grpSpPr>
        <p:sp>
          <p:nvSpPr>
            <p:cNvPr id="5" name="Ellipse 4"/>
            <p:cNvSpPr/>
            <p:nvPr/>
          </p:nvSpPr>
          <p:spPr>
            <a:xfrm>
              <a:off x="3419872" y="3140968"/>
              <a:ext cx="1260140" cy="1296144"/>
            </a:xfrm>
            <a:prstGeom prst="ellipse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entagone 11"/>
            <p:cNvSpPr/>
            <p:nvPr/>
          </p:nvSpPr>
          <p:spPr>
            <a:xfrm rot="20996740">
              <a:off x="3653393" y="3396704"/>
              <a:ext cx="864096" cy="28803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Robot</a:t>
              </a:r>
              <a:endParaRPr lang="en-GB" dirty="0"/>
            </a:p>
          </p:txBody>
        </p:sp>
        <p:sp>
          <p:nvSpPr>
            <p:cNvPr id="14" name="Étoile à 5 branches 13"/>
            <p:cNvSpPr/>
            <p:nvPr/>
          </p:nvSpPr>
          <p:spPr>
            <a:xfrm>
              <a:off x="3932929" y="3681028"/>
              <a:ext cx="234026" cy="216024"/>
            </a:xfrm>
            <a:prstGeom prst="star5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 flipV="1">
              <a:off x="4117449" y="3799884"/>
              <a:ext cx="562563" cy="1"/>
            </a:xfrm>
            <a:prstGeom prst="straightConnector1">
              <a:avLst/>
            </a:prstGeom>
            <a:ln w="19050" cmpd="dbl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52919" y="4581128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23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4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5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586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Move to the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</a:t>
            </a:r>
            <a:r>
              <a:rPr lang="fr-FR" dirty="0" smtClean="0"/>
              <a:t> robot and </a:t>
            </a:r>
            <a:r>
              <a:rPr lang="fr-FR" dirty="0" err="1" smtClean="0"/>
              <a:t>particles</a:t>
            </a:r>
            <a:r>
              <a:rPr lang="fr-FR" dirty="0" smtClean="0"/>
              <a:t> (rotation, distance)</a:t>
            </a:r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856" y="0"/>
            <a:ext cx="8229600" cy="940966"/>
          </a:xfrm>
        </p:spPr>
        <p:txBody>
          <a:bodyPr>
            <a:normAutofit/>
          </a:bodyPr>
          <a:lstStyle/>
          <a:p>
            <a:r>
              <a:rPr lang="fr-FR" sz="4000" dirty="0" err="1" smtClean="0"/>
              <a:t>Moving</a:t>
            </a:r>
            <a:r>
              <a:rPr lang="fr-FR" sz="4000" dirty="0" smtClean="0"/>
              <a:t> </a:t>
            </a:r>
            <a:r>
              <a:rPr lang="fr-FR" sz="4000" dirty="0" err="1" smtClean="0"/>
              <a:t>toward</a:t>
            </a:r>
            <a:r>
              <a:rPr lang="fr-FR" sz="4000" dirty="0" smtClean="0"/>
              <a:t> the </a:t>
            </a:r>
            <a:r>
              <a:rPr lang="fr-FR" sz="4000" dirty="0" err="1" smtClean="0"/>
              <a:t>target</a:t>
            </a:r>
            <a:r>
              <a:rPr lang="fr-FR" sz="4000" dirty="0" smtClean="0"/>
              <a:t>: </a:t>
            </a:r>
            <a:r>
              <a:rPr lang="fr-FR" sz="4000" dirty="0" err="1" smtClean="0"/>
              <a:t>Step</a:t>
            </a:r>
            <a:r>
              <a:rPr lang="fr-FR" sz="4000" dirty="0" smtClean="0"/>
              <a:t> 6</a:t>
            </a:r>
            <a:endParaRPr lang="en-GB" sz="4000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539552" y="6453336"/>
            <a:ext cx="799288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539552" y="1874441"/>
            <a:ext cx="0" cy="455989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jean\AppData\Local\Microsoft\Windows\INetCache\IE\3B4P9C5B\boussolebookstor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207">
            <a:off x="306789" y="5825853"/>
            <a:ext cx="753559" cy="89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1043608" y="836712"/>
            <a:ext cx="7359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 +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 err="1" smtClean="0"/>
              <a:t>learning</a:t>
            </a:r>
            <a:r>
              <a:rPr lang="fr-FR" dirty="0" smtClean="0"/>
              <a:t> to </a:t>
            </a:r>
            <a:r>
              <a:rPr lang="fr-FR" dirty="0" err="1" smtClean="0"/>
              <a:t>determine</a:t>
            </a:r>
            <a:r>
              <a:rPr lang="fr-FR" dirty="0" smtClean="0"/>
              <a:t> new position</a:t>
            </a:r>
          </a:p>
          <a:p>
            <a:r>
              <a:rPr lang="fr-FR" dirty="0"/>
              <a:t>If </a:t>
            </a:r>
            <a:r>
              <a:rPr lang="fr-FR" dirty="0" smtClean="0"/>
              <a:t>1 </a:t>
            </a:r>
            <a:r>
              <a:rPr lang="fr-FR" dirty="0"/>
              <a:t>and P2 close </a:t>
            </a:r>
            <a:r>
              <a:rPr lang="fr-FR" dirty="0" err="1"/>
              <a:t>enough</a:t>
            </a:r>
            <a:r>
              <a:rPr lang="fr-FR" dirty="0"/>
              <a:t> robot </a:t>
            </a:r>
            <a:r>
              <a:rPr lang="fr-FR" dirty="0" err="1" smtClean="0"/>
              <a:t>loop</a:t>
            </a:r>
            <a:r>
              <a:rPr lang="fr-FR" dirty="0" smtClean="0"/>
              <a:t> </a:t>
            </a:r>
            <a:r>
              <a:rPr lang="fr-FR" dirty="0" err="1" smtClean="0"/>
              <a:t>toward</a:t>
            </a:r>
            <a:r>
              <a:rPr lang="fr-FR" dirty="0" smtClean="0"/>
              <a:t>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enter </a:t>
            </a:r>
            <a:r>
              <a:rPr lang="fr-FR" dirty="0" err="1" smtClean="0"/>
              <a:t>localization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endParaRPr lang="en-GB" dirty="0"/>
          </a:p>
          <a:p>
            <a:endParaRPr lang="fr-FR" dirty="0" smtClean="0"/>
          </a:p>
        </p:txBody>
      </p:sp>
      <p:sp>
        <p:nvSpPr>
          <p:cNvPr id="5" name="Ellipse 4"/>
          <p:cNvSpPr/>
          <p:nvPr/>
        </p:nvSpPr>
        <p:spPr>
          <a:xfrm>
            <a:off x="2555776" y="3915747"/>
            <a:ext cx="1512168" cy="1435726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entagone 11"/>
          <p:cNvSpPr/>
          <p:nvPr/>
        </p:nvSpPr>
        <p:spPr>
          <a:xfrm rot="20007435">
            <a:off x="2768491" y="4121990"/>
            <a:ext cx="994290" cy="30199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Robot</a:t>
            </a:r>
            <a:endParaRPr lang="en-GB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3315515" y="4381718"/>
            <a:ext cx="647325" cy="157370"/>
          </a:xfrm>
          <a:prstGeom prst="straightConnector1">
            <a:avLst/>
          </a:prstGeom>
          <a:ln w="19050" cmpd="dbl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roix 18"/>
          <p:cNvSpPr/>
          <p:nvPr/>
        </p:nvSpPr>
        <p:spPr>
          <a:xfrm>
            <a:off x="7524328" y="1988840"/>
            <a:ext cx="410344" cy="410344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/>
          <p:cNvSpPr txBox="1"/>
          <p:nvPr/>
        </p:nvSpPr>
        <p:spPr>
          <a:xfrm>
            <a:off x="7347151" y="24037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Target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8596018" y="62632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6692" y="159443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ogner un rectangle avec un coin du même côté 22"/>
          <p:cNvSpPr/>
          <p:nvPr/>
        </p:nvSpPr>
        <p:spPr>
          <a:xfrm>
            <a:off x="4067944" y="2743729"/>
            <a:ext cx="2304256" cy="1008112"/>
          </a:xfrm>
          <a:prstGeom prst="snip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cteur en angle 8"/>
          <p:cNvCxnSpPr/>
          <p:nvPr/>
        </p:nvCxnSpPr>
        <p:spPr>
          <a:xfrm flipV="1">
            <a:off x="2195109" y="2194012"/>
            <a:ext cx="5152042" cy="2624104"/>
          </a:xfrm>
          <a:prstGeom prst="bentConnector3">
            <a:avLst>
              <a:gd name="adj1" fmla="val 21812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Heptagone 26"/>
          <p:cNvSpPr/>
          <p:nvPr/>
        </p:nvSpPr>
        <p:spPr>
          <a:xfrm>
            <a:off x="3124002" y="4381718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en-GB" dirty="0"/>
          </a:p>
        </p:txBody>
      </p:sp>
      <p:sp>
        <p:nvSpPr>
          <p:cNvPr id="28" name="Heptagone 27"/>
          <p:cNvSpPr/>
          <p:nvPr/>
        </p:nvSpPr>
        <p:spPr>
          <a:xfrm>
            <a:off x="5508104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4</a:t>
            </a:r>
            <a:endParaRPr lang="en-GB" dirty="0"/>
          </a:p>
        </p:txBody>
      </p:sp>
      <p:sp>
        <p:nvSpPr>
          <p:cNvPr id="29" name="Heptagone 28"/>
          <p:cNvSpPr/>
          <p:nvPr/>
        </p:nvSpPr>
        <p:spPr>
          <a:xfrm>
            <a:off x="3156413" y="2031934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en-GB" dirty="0"/>
          </a:p>
        </p:txBody>
      </p:sp>
      <p:sp>
        <p:nvSpPr>
          <p:cNvPr id="30" name="Heptagone 29"/>
          <p:cNvSpPr/>
          <p:nvPr/>
        </p:nvSpPr>
        <p:spPr>
          <a:xfrm>
            <a:off x="3156413" y="2923630"/>
            <a:ext cx="360040" cy="324155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227862" y="4583891"/>
            <a:ext cx="1051103" cy="19981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Étoile à 4 branches 23"/>
          <p:cNvSpPr/>
          <p:nvPr/>
        </p:nvSpPr>
        <p:spPr>
          <a:xfrm>
            <a:off x="3691918" y="4172047"/>
            <a:ext cx="266328" cy="288356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4739917" y="4057044"/>
            <a:ext cx="604991" cy="431886"/>
          </a:xfrm>
          <a:prstGeom prst="wedgeRoundRectCallout">
            <a:avLst>
              <a:gd name="adj1" fmla="val -178182"/>
              <a:gd name="adj2" fmla="val 2303"/>
              <a:gd name="adj3" fmla="val 16667"/>
            </a:avLst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23728" y="2331720"/>
            <a:ext cx="4224367" cy="2465432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>
            <a:off x="2339752" y="4797152"/>
            <a:ext cx="410445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6500828" y="4612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37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29600" cy="346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992560" y="519940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280320" y="5203912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4209931" y="5187366"/>
            <a:ext cx="86409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156176" y="5168705"/>
            <a:ext cx="122413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84769" y="4907014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R</a:t>
            </a:r>
            <a:endParaRPr lang="en-GB" sz="3200" b="1" dirty="0"/>
          </a:p>
        </p:txBody>
      </p:sp>
      <p:sp>
        <p:nvSpPr>
          <p:cNvPr id="11" name="Ellipse 10"/>
          <p:cNvSpPr/>
          <p:nvPr/>
        </p:nvSpPr>
        <p:spPr>
          <a:xfrm>
            <a:off x="1856656" y="5017205"/>
            <a:ext cx="423664" cy="3643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201819" y="4914877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U</a:t>
            </a:r>
            <a:endParaRPr lang="en-GB" sz="2800" b="1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148064" y="4898910"/>
            <a:ext cx="1008112" cy="576912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X</a:t>
            </a:r>
            <a:endParaRPr lang="en-GB" sz="28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380312" y="4907014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Y</a:t>
            </a:r>
            <a:endParaRPr lang="en-GB" sz="2800" b="1" dirty="0"/>
          </a:p>
        </p:txBody>
      </p:sp>
      <p:cxnSp>
        <p:nvCxnSpPr>
          <p:cNvPr id="17" name="Connecteur en angle 16"/>
          <p:cNvCxnSpPr>
            <a:endCxn id="11" idx="4"/>
          </p:cNvCxnSpPr>
          <p:nvPr/>
        </p:nvCxnSpPr>
        <p:spPr>
          <a:xfrm rot="10800000" flipV="1">
            <a:off x="2068488" y="5187366"/>
            <a:ext cx="4699756" cy="194234"/>
          </a:xfrm>
          <a:prstGeom prst="bentConnector4">
            <a:avLst>
              <a:gd name="adj1" fmla="val 1643"/>
              <a:gd name="adj2" fmla="val 289332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1671925" y="48180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+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1662588" y="524556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650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Dynamics</a:t>
            </a:r>
            <a:endParaRPr lang="en-GB" dirty="0"/>
          </a:p>
        </p:txBody>
      </p:sp>
      <p:grpSp>
        <p:nvGrpSpPr>
          <p:cNvPr id="11" name="Groupe 10"/>
          <p:cNvGrpSpPr/>
          <p:nvPr/>
        </p:nvGrpSpPr>
        <p:grpSpPr>
          <a:xfrm rot="21260485">
            <a:off x="485582" y="1052736"/>
            <a:ext cx="6606698" cy="5544616"/>
            <a:chOff x="485582" y="1052736"/>
            <a:chExt cx="6606698" cy="5544616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1259632" y="2852936"/>
              <a:ext cx="5616624" cy="24482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1331640" y="2448490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/>
            <p:cNvSpPr/>
            <p:nvPr/>
          </p:nvSpPr>
          <p:spPr>
            <a:xfrm>
              <a:off x="1313674" y="5157192"/>
              <a:ext cx="1440160" cy="4320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lèche en arc 6"/>
            <p:cNvSpPr/>
            <p:nvPr/>
          </p:nvSpPr>
          <p:spPr>
            <a:xfrm>
              <a:off x="1601561" y="2348880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9" name="Connecteur droit 8"/>
            <p:cNvCxnSpPr/>
            <p:nvPr/>
          </p:nvCxnSpPr>
          <p:spPr>
            <a:xfrm>
              <a:off x="2069613" y="2699168"/>
              <a:ext cx="0" cy="2674048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èche en arc 9"/>
            <p:cNvSpPr/>
            <p:nvPr/>
          </p:nvSpPr>
          <p:spPr>
            <a:xfrm>
              <a:off x="1565702" y="5022928"/>
              <a:ext cx="936104" cy="700576"/>
            </a:xfrm>
            <a:prstGeom prst="circularArrow">
              <a:avLst>
                <a:gd name="adj1" fmla="val 12500"/>
                <a:gd name="adj2" fmla="val 2011519"/>
                <a:gd name="adj3" fmla="val 20457681"/>
                <a:gd name="adj4" fmla="val 9505507"/>
                <a:gd name="adj5" fmla="val 25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4008" y="3789040"/>
              <a:ext cx="1008112" cy="5040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2411760" y="3645024"/>
              <a:ext cx="576064" cy="864096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rganigramme : Jonction de sommaire 15"/>
            <p:cNvSpPr/>
            <p:nvPr/>
          </p:nvSpPr>
          <p:spPr>
            <a:xfrm>
              <a:off x="1925597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Organigramme : Jonction de sommaire 16"/>
            <p:cNvSpPr/>
            <p:nvPr/>
          </p:nvSpPr>
          <p:spPr>
            <a:xfrm>
              <a:off x="2546720" y="3897052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rganigramme : Jonction de sommaire 17"/>
            <p:cNvSpPr/>
            <p:nvPr/>
          </p:nvSpPr>
          <p:spPr>
            <a:xfrm>
              <a:off x="5004048" y="3928180"/>
              <a:ext cx="288032" cy="216024"/>
            </a:xfrm>
            <a:prstGeom prst="flowChartSummingJuncti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" name="Rectangle à coins arrondis 2"/>
            <p:cNvSpPr/>
            <p:nvPr/>
          </p:nvSpPr>
          <p:spPr>
            <a:xfrm>
              <a:off x="5436096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Gyroscope</a:t>
              </a:r>
            </a:p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Accelerometer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2987824" y="1628800"/>
              <a:ext cx="1656184" cy="720080"/>
            </a:xfrm>
            <a:prstGeom prst="wedgeRoundRectCallout">
              <a:avLst>
                <a:gd name="adj1" fmla="val -64367"/>
                <a:gd name="adj2" fmla="val 261311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Ultrasounds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485582" y="1052736"/>
              <a:ext cx="1656184" cy="720080"/>
            </a:xfrm>
            <a:prstGeom prst="wedgeRoundRectCallout">
              <a:avLst>
                <a:gd name="adj1" fmla="val 41255"/>
                <a:gd name="adj2" fmla="val 145367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Left</a:t>
              </a:r>
              <a:r>
                <a:rPr lang="fr-FR" dirty="0" smtClean="0">
                  <a:solidFill>
                    <a:schemeClr val="tx1"/>
                  </a:solidFill>
                </a:rPr>
                <a:t>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503548" y="5877272"/>
              <a:ext cx="1656184" cy="720080"/>
            </a:xfrm>
            <a:prstGeom prst="wedgeRoundRectCallout">
              <a:avLst>
                <a:gd name="adj1" fmla="val 38254"/>
                <a:gd name="adj2" fmla="val -85140"/>
                <a:gd name="adj3" fmla="val 1666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Right Wheel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/>
                <p:cNvSpPr txBox="1"/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8" name="ZoneTexte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690" y="2457251"/>
                  <a:ext cx="583942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/>
                <p:cNvSpPr txBox="1"/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fr-FR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1" name="ZoneTexte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177" y="5162791"/>
                  <a:ext cx="6290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Connecteur droit avec flèche 21"/>
          <p:cNvCxnSpPr/>
          <p:nvPr/>
        </p:nvCxnSpPr>
        <p:spPr>
          <a:xfrm>
            <a:off x="2098810" y="4169033"/>
            <a:ext cx="6927036" cy="14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2115950" y="3560498"/>
            <a:ext cx="6776530" cy="596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528092" y="42507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X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762" y="3650804"/>
                <a:ext cx="46859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/>
          <p:nvPr/>
        </p:nvCxnSpPr>
        <p:spPr>
          <a:xfrm flipH="1" flipV="1">
            <a:off x="2077616" y="196596"/>
            <a:ext cx="76667" cy="400201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694647" y="33711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420" y="4716875"/>
                <a:ext cx="399597" cy="8257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7636309" y="4970177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 </a:t>
            </a:r>
            <a:r>
              <a:rPr lang="fr-FR" sz="1200" dirty="0" smtClean="0"/>
              <a:t>C0</a:t>
            </a:r>
            <a:r>
              <a:rPr lang="fr-FR" dirty="0" smtClean="0"/>
              <a:t> =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1327565" y="39060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</a:t>
            </a:r>
            <a:endParaRPr lang="en-GB" b="1" dirty="0"/>
          </a:p>
        </p:txBody>
      </p:sp>
      <p:sp>
        <p:nvSpPr>
          <p:cNvPr id="36" name="Parenthèse ouvrante 35"/>
          <p:cNvSpPr/>
          <p:nvPr/>
        </p:nvSpPr>
        <p:spPr>
          <a:xfrm rot="21300573">
            <a:off x="1656482" y="2985808"/>
            <a:ext cx="314366" cy="2468426"/>
          </a:xfrm>
          <a:prstGeom prst="leftBracket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37"/>
          <p:cNvCxnSpPr/>
          <p:nvPr/>
        </p:nvCxnSpPr>
        <p:spPr>
          <a:xfrm>
            <a:off x="2252775" y="5533511"/>
            <a:ext cx="615027" cy="9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336258" y="545537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R</a:t>
            </a:r>
            <a:endParaRPr lang="en-GB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1865058" y="39985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4949702" y="372489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517391" y="39567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C1</a:t>
            </a:r>
            <a:endParaRPr lang="en-GB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/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cos</m:t>
                      </m:r>
                      <m:r>
                        <a:rPr lang="fr-FR" b="0" i="1" smtClean="0">
                          <a:latin typeface="Cambria Math"/>
                        </a:rPr>
                        <m:t>⁡(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563" y="5154843"/>
                <a:ext cx="2853986" cy="61677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/>
              <p:cNvSpPr txBox="1"/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𝑣𝑟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𝑣𝑙</m:t>
                          </m:r>
                        </m:e>
                      </m:d>
                      <m:r>
                        <m:rPr>
                          <m:sty m:val="p"/>
                        </m:rPr>
                        <a:rPr lang="fr-FR" b="0" i="0" smtClean="0">
                          <a:latin typeface="Cambria Math"/>
                        </a:rPr>
                        <m:t>sin</m:t>
                      </m:r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fr-FR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9" name="ZoneTexte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5719525"/>
                <a:ext cx="2904706" cy="61677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55" y="6241228"/>
                <a:ext cx="2259336" cy="6167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ccolade ouvrante 50"/>
          <p:cNvSpPr/>
          <p:nvPr/>
        </p:nvSpPr>
        <p:spPr>
          <a:xfrm>
            <a:off x="4189302" y="5307831"/>
            <a:ext cx="246521" cy="14401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𝑣𝑟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765" y="6180282"/>
                <a:ext cx="212686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𝑣𝑙</m:t>
                      </m:r>
                      <m:r>
                        <a:rPr lang="fr-FR" b="0" i="1" smtClean="0">
                          <a:latin typeface="Cambria Math"/>
                        </a:rPr>
                        <m:t>=2∗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𝑙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633" y="6508273"/>
                <a:ext cx="20576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ccolade ouvrante 53"/>
          <p:cNvSpPr/>
          <p:nvPr/>
        </p:nvSpPr>
        <p:spPr>
          <a:xfrm>
            <a:off x="6901765" y="6241228"/>
            <a:ext cx="104997" cy="6167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541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LTI Model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743862" y="2840282"/>
            <a:ext cx="1573224" cy="51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à coins arrondis 4"/>
          <p:cNvSpPr/>
          <p:nvPr/>
        </p:nvSpPr>
        <p:spPr>
          <a:xfrm>
            <a:off x="3317086" y="2372230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65433" y="2242427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Y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169" y="2374258"/>
                <a:ext cx="2767082" cy="473206"/>
              </a:xfrm>
              <a:prstGeom prst="rect">
                <a:avLst/>
              </a:prstGeom>
              <a:blipFill rotWithShape="1">
                <a:blip r:embed="rId2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105" y="2748318"/>
                <a:ext cx="228600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>
            <a:off x="6084168" y="2748318"/>
            <a:ext cx="1365515" cy="17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319926" y="2259820"/>
            <a:ext cx="68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GB" sz="2400" dirty="0" smtClean="0"/>
                  <a:t>: state</a:t>
                </a:r>
              </a:p>
              <a:p>
                <a:r>
                  <a:rPr lang="fr-FR" sz="2400" i="1" dirty="0" smtClean="0"/>
                  <a:t>Y</a:t>
                </a:r>
                <a:r>
                  <a:rPr lang="fr-FR" sz="2400" dirty="0" smtClean="0"/>
                  <a:t>: output</a:t>
                </a:r>
              </a:p>
              <a:p>
                <a:r>
                  <a:rPr lang="fr-FR" sz="2400" i="1" dirty="0" smtClean="0"/>
                  <a:t>U</a:t>
                </a:r>
                <a:r>
                  <a:rPr lang="fr-FR" sz="2400" dirty="0" smtClean="0"/>
                  <a:t>: input</a:t>
                </a:r>
                <a:endParaRPr lang="en-GB" sz="24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077071"/>
                <a:ext cx="1338828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818" t="-4061" r="-5909" b="-10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i="1" dirty="0" smtClean="0">
                          <a:latin typeface="Cambria Math"/>
                        </a:rPr>
                        <m:t>𝑈</m:t>
                      </m:r>
                      <m:r>
                        <a:rPr lang="fr-FR" sz="2000" i="1" dirty="0" smtClean="0">
                          <a:latin typeface="Cambria Math"/>
                        </a:rPr>
                        <m:t> =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10" y="4219771"/>
                <a:ext cx="79951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𝑈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58" y="4128207"/>
                <a:ext cx="812851" cy="6056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5615105" y="4077071"/>
            <a:ext cx="2019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U1=f(PWM </a:t>
            </a:r>
            <a:r>
              <a:rPr lang="fr-FR" sz="2000" dirty="0" err="1" smtClean="0"/>
              <a:t>Left</a:t>
            </a:r>
            <a:r>
              <a:rPr lang="fr-FR" sz="2000" dirty="0" smtClean="0"/>
              <a:t>)</a:t>
            </a:r>
          </a:p>
          <a:p>
            <a:r>
              <a:rPr lang="fr-FR" sz="2000" dirty="0" smtClean="0"/>
              <a:t>U2=f(PWM Right)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6622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State </a:t>
            </a:r>
            <a:r>
              <a:rPr lang="fr-FR" dirty="0" err="1" smtClean="0"/>
              <a:t>Space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GB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e>
                            <m:e/>
                            <m:e>
                              <m:acc>
                                <m:accPr>
                                  <m:chr m:val="̇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eqArr>
                                    <m:eqArr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eqArr>
                                </m:e>
                              </m:acc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GB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GB" i="1" smtClean="0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76490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arenthèses 3"/>
          <p:cNvSpPr/>
          <p:nvPr/>
        </p:nvSpPr>
        <p:spPr>
          <a:xfrm>
            <a:off x="4716016" y="3573016"/>
            <a:ext cx="72008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arenthèses 4"/>
          <p:cNvSpPr/>
          <p:nvPr/>
        </p:nvSpPr>
        <p:spPr>
          <a:xfrm>
            <a:off x="4355976" y="1628800"/>
            <a:ext cx="45719" cy="7200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6" name="Parenthèse fermante 5"/>
          <p:cNvSpPr/>
          <p:nvPr/>
        </p:nvSpPr>
        <p:spPr>
          <a:xfrm>
            <a:off x="1043608" y="1700808"/>
            <a:ext cx="45719" cy="237626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22920" y="2524254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X=</a:t>
            </a:r>
            <a:endParaRPr lang="en-GB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fr-FR" sz="2400" dirty="0" smtClean="0"/>
                  <a:t>,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fr-FR" sz="2400" dirty="0" smtClean="0"/>
                  <a:t>): C0 position</a:t>
                </a: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/>
                        <a:ea typeface="Cambria Math"/>
                      </a:rPr>
                      <m:t>𝜑</m:t>
                    </m:r>
                  </m:oMath>
                </a14:m>
                <a:r>
                  <a:rPr lang="en-GB" sz="2400" dirty="0" smtClean="0"/>
                  <a:t>: robot heading</a:t>
                </a:r>
              </a:p>
              <a:p>
                <a:r>
                  <a:rPr lang="fr-FR" sz="240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 dirty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fr-FR" sz="2400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i="1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fr-FR" sz="2400" b="0" i="1" dirty="0" smtClean="0">
                        <a:latin typeface="Cambria Math"/>
                      </a:rPr>
                      <m:t>)</m:t>
                    </m:r>
                    <m:r>
                      <a:rPr lang="fr-FR" sz="2400" i="1">
                        <a:latin typeface="Cambria Math"/>
                      </a:rPr>
                      <m:t> </m:t>
                    </m:r>
                  </m:oMath>
                </a14:m>
                <a:r>
                  <a:rPr lang="fr-FR" sz="2400" dirty="0" smtClean="0"/>
                  <a:t>: C0 speed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GB" sz="2400" i="1" smtClean="0">
                            <a:latin typeface="Cambria Math"/>
                            <a:ea typeface="Cambria Math"/>
                          </a:rPr>
                          <m:t>𝜑</m:t>
                        </m:r>
                      </m:e>
                    </m:acc>
                  </m:oMath>
                </a14:m>
                <a:r>
                  <a:rPr lang="en-GB" sz="2400" dirty="0" smtClean="0"/>
                  <a:t>: robot angular speed</a:t>
                </a:r>
                <a:endParaRPr lang="en-GB" sz="24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091831"/>
                <a:ext cx="3071738" cy="1615507"/>
              </a:xfrm>
              <a:prstGeom prst="rect">
                <a:avLst/>
              </a:prstGeom>
              <a:blipFill rotWithShape="1">
                <a:blip r:embed="rId3"/>
                <a:stretch>
                  <a:fillRect l="-2976" t="-3019" r="-2183" b="-4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à coins arrondis 8"/>
          <p:cNvSpPr/>
          <p:nvPr/>
        </p:nvSpPr>
        <p:spPr>
          <a:xfrm>
            <a:off x="5896295" y="1770788"/>
            <a:ext cx="2575248" cy="83775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fr-FR" sz="2400" b="0" i="1" smtClean="0">
                            <a:latin typeface="Cambria Math"/>
                          </a:rPr>
                          <m:t> </m:t>
                        </m:r>
                        <m:r>
                          <a:rPr lang="fr-FR" sz="2400" b="0" i="1" smtClean="0">
                            <a:latin typeface="Cambria Math"/>
                          </a:rPr>
                          <m:t>𝑋</m:t>
                        </m:r>
                        <m:r>
                          <a:rPr lang="fr-FR" sz="2400" b="0" i="1" smtClean="0">
                            <a:latin typeface="Cambria Math"/>
                          </a:rPr>
                          <m:t>=</m:t>
                        </m:r>
                      </m:e>
                    </m:acc>
                    <m:r>
                      <a:rPr lang="fr-FR" sz="2400" b="0" i="1" smtClean="0">
                        <a:latin typeface="Cambria Math"/>
                      </a:rPr>
                      <m:t>𝐴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𝑋</m:t>
                    </m:r>
                    <m:r>
                      <a:rPr lang="fr-FR" sz="2400" b="0" i="1" smtClean="0">
                        <a:latin typeface="Cambria Math"/>
                      </a:rPr>
                      <m:t>+</m:t>
                    </m:r>
                    <m:r>
                      <a:rPr lang="fr-FR" sz="2400" b="0" i="1" smtClean="0">
                        <a:latin typeface="Cambria Math"/>
                      </a:rPr>
                      <m:t>𝐵</m:t>
                    </m:r>
                    <m:r>
                      <a:rPr lang="fr-FR" sz="2400" b="0" i="1" smtClean="0">
                        <a:latin typeface="Cambria Math"/>
                      </a:rPr>
                      <m:t>∗</m:t>
                    </m:r>
                    <m:r>
                      <a:rPr lang="fr-FR" sz="2400" b="0" i="1" smtClean="0">
                        <a:latin typeface="Cambria Math"/>
                      </a:rPr>
                      <m:t>𝑈</m:t>
                    </m:r>
                  </m:oMath>
                </a14:m>
                <a:endParaRPr lang="fr-FR" sz="2400" b="0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78" y="1772816"/>
                <a:ext cx="2767082" cy="473206"/>
              </a:xfrm>
              <a:prstGeom prst="rect">
                <a:avLst/>
              </a:prstGeom>
              <a:blipFill rotWithShape="1">
                <a:blip r:embed="rId4"/>
                <a:stretch>
                  <a:fillRect t="-3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𝑌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𝐶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∗</m:t>
                      </m:r>
                      <m:r>
                        <a:rPr lang="fr-FR" sz="2400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314" y="2146876"/>
                <a:ext cx="228600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fr-FR" sz="2000" b="1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fr-FR" sz="2000" b="1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000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r>
                              <a:rPr lang="fr-FR" sz="2000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fr-FR" sz="2000" b="0" i="1" smtClean="0">
                                <a:latin typeface="Cambria Math"/>
                              </a:rPr>
                              <m:t>′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eqArrPr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  <m:e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𝜑</m:t>
                                </m:r>
                                <m:r>
                                  <a:rPr lang="fr-FR" sz="2000" b="0" i="1" smtClean="0">
                                    <a:latin typeface="Cambria Math"/>
                                    <a:ea typeface="Cambria Math"/>
                                  </a:rPr>
                                  <m:t>′′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84" y="4509120"/>
                <a:ext cx="1137171" cy="197958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𝐴</m:t>
                      </m:r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6"/>
                                <m:mcJc m:val="center"/>
                              </m:mcPr>
                            </m:mc>
                          </m:mcs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0 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4681378"/>
                <a:ext cx="3288832" cy="163506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66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Sensors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 smtClean="0"/>
                  <a:t>Encoders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fr-FR" i="1" dirty="0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fr-FR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fr-FR" dirty="0" err="1" smtClean="0"/>
                  <a:t>l</a:t>
                </a:r>
                <a:endParaRPr lang="fr-FR" dirty="0" smtClean="0"/>
              </a:p>
              <a:p>
                <a:r>
                  <a:rPr lang="fr-FR" dirty="0" smtClean="0"/>
                  <a:t>Gyroscope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𝜑</m:t>
                          </m:r>
                        </m:e>
                      </m:acc>
                    </m:oMath>
                  </m:oMathPara>
                </a14:m>
                <a:endParaRPr lang="fr-FR" dirty="0" smtClean="0"/>
              </a:p>
              <a:p>
                <a:r>
                  <a:rPr lang="fr-FR" dirty="0" err="1" smtClean="0"/>
                  <a:t>Accelerometer</a:t>
                </a:r>
                <a:endParaRPr lang="fr-FR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i="1" smtClean="0">
                              <a:latin typeface="Cambria Math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′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acc>
                            </m:e>
                          </m:eqArr>
                        </m:e>
                      </m:acc>
                    </m:oMath>
                  </m:oMathPara>
                </a14:m>
                <a:endParaRPr lang="en-GB" dirty="0" smtClean="0"/>
              </a:p>
              <a:p>
                <a:pPr marL="514350" indent="-457200"/>
                <a:r>
                  <a:rPr lang="fr-FR" dirty="0" smtClean="0"/>
                  <a:t>IMU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fr-FR" dirty="0" smtClean="0"/>
              </a:p>
              <a:p>
                <a:pPr marL="514350" indent="-457200"/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205064"/>
              </a:xfrm>
              <a:blipFill rotWithShape="1">
                <a:blip r:embed="rId2"/>
                <a:stretch>
                  <a:fillRect l="-1481" t="-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 rot="19885710">
            <a:off x="4211960" y="4365104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644008" y="5085184"/>
            <a:ext cx="28083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4644008" y="3140968"/>
            <a:ext cx="0" cy="19442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644008" y="3789040"/>
            <a:ext cx="2160240" cy="129614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779912" y="3501008"/>
            <a:ext cx="864096" cy="15841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3" y="5109841"/>
                <a:ext cx="367985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𝑥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454" y="3928410"/>
                <a:ext cx="372794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886" y="3244334"/>
                <a:ext cx="37138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𝑦</m:t>
                    </m:r>
                  </m:oMath>
                </a14:m>
                <a:r>
                  <a:rPr lang="en-GB" dirty="0" smtClean="0"/>
                  <a:t>’</a:t>
                </a:r>
                <a:endParaRPr lang="en-GB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20" y="3737764"/>
                <a:ext cx="376193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311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4640493"/>
                <a:ext cx="399597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112060" y="4825159"/>
            <a:ext cx="216024" cy="569364"/>
          </a:xfrm>
          <a:prstGeom prst="arc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64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Wheel </a:t>
            </a:r>
            <a:r>
              <a:rPr lang="fr-FR" dirty="0" err="1" smtClean="0"/>
              <a:t>Encoders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𝑁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=8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𝑤h𝑒𝑒𝑙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endParaRPr lang="fr-FR" b="0" dirty="0" smtClean="0">
                  <a:ea typeface="Cambria Math"/>
                </a:endParaRPr>
              </a:p>
              <a:p>
                <a:r>
                  <a:rPr lang="en-GB" dirty="0" smtClean="0"/>
                  <a:t>D=2*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Π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Δ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𝑡𝑖𝑐𝑘</m:t>
                    </m:r>
                  </m:oMath>
                </a14:m>
                <a:r>
                  <a:rPr lang="en-GB" dirty="0" smtClean="0"/>
                  <a:t>/N)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94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Motors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faulhaber 2342 s 012 cr</a:t>
            </a:r>
            <a:r>
              <a:rPr lang="fr-FR" dirty="0" smtClean="0"/>
              <a:t>12v</a:t>
            </a:r>
          </a:p>
          <a:p>
            <a:pPr lvl="1"/>
            <a:r>
              <a:rPr lang="fr-FR" dirty="0" err="1" smtClean="0"/>
              <a:t>Vmax</a:t>
            </a:r>
            <a:r>
              <a:rPr lang="fr-FR" dirty="0" smtClean="0"/>
              <a:t> 8100 tour/min</a:t>
            </a:r>
          </a:p>
          <a:p>
            <a:pPr lvl="1"/>
            <a:r>
              <a:rPr lang="fr-FR" dirty="0" err="1" smtClean="0"/>
              <a:t>Acceleration</a:t>
            </a:r>
            <a:r>
              <a:rPr lang="fr-FR" smtClean="0"/>
              <a:t> max </a:t>
            </a:r>
            <a:r>
              <a:rPr lang="fr-FR" dirty="0" smtClean="0"/>
              <a:t>140 10-3 rad/s2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8785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/>
          <p:cNvSpPr/>
          <p:nvPr/>
        </p:nvSpPr>
        <p:spPr>
          <a:xfrm>
            <a:off x="1267053" y="894576"/>
            <a:ext cx="3960440" cy="37084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llipse 10"/>
          <p:cNvSpPr/>
          <p:nvPr/>
        </p:nvSpPr>
        <p:spPr>
          <a:xfrm>
            <a:off x="871009" y="498532"/>
            <a:ext cx="4752528" cy="4464496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438961" y="138492"/>
            <a:ext cx="5544616" cy="518457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Étoile à 4 branches 12"/>
          <p:cNvSpPr/>
          <p:nvPr/>
        </p:nvSpPr>
        <p:spPr>
          <a:xfrm>
            <a:off x="3018673" y="2502180"/>
            <a:ext cx="457200" cy="45720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avec flèche 14"/>
          <p:cNvCxnSpPr>
            <a:endCxn id="11" idx="6"/>
          </p:cNvCxnSpPr>
          <p:nvPr/>
        </p:nvCxnSpPr>
        <p:spPr>
          <a:xfrm>
            <a:off x="3247273" y="2730780"/>
            <a:ext cx="237626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5191489" y="2154717"/>
            <a:ext cx="720080" cy="1571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911568" y="1230121"/>
            <a:ext cx="964687" cy="592312"/>
          </a:xfrm>
          <a:prstGeom prst="wedgeRectCallout">
            <a:avLst>
              <a:gd name="adj1" fmla="val -58809"/>
              <a:gd name="adj2" fmla="val 111753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164288" y="1732162"/>
            <a:ext cx="781055" cy="677283"/>
          </a:xfrm>
          <a:prstGeom prst="wedgeRectCallout">
            <a:avLst>
              <a:gd name="adj1" fmla="val -247358"/>
              <a:gd name="adj2" fmla="val 96633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ZoneTexte 25"/>
          <p:cNvSpPr txBox="1"/>
          <p:nvPr/>
        </p:nvSpPr>
        <p:spPr>
          <a:xfrm>
            <a:off x="7164288" y="1801847"/>
            <a:ext cx="77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RB</a:t>
            </a:r>
          </a:p>
          <a:p>
            <a:r>
              <a:rPr lang="fr-FR" sz="1200" dirty="0" smtClean="0"/>
              <a:t>Rayon </a:t>
            </a:r>
          </a:p>
          <a:p>
            <a:r>
              <a:rPr lang="fr-FR" sz="1200" dirty="0" smtClean="0"/>
              <a:t>braquage</a:t>
            </a:r>
            <a:endParaRPr lang="en-GB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938085" y="1052992"/>
            <a:ext cx="1010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 smtClean="0"/>
          </a:p>
          <a:p>
            <a:pPr algn="ctr"/>
            <a:r>
              <a:rPr lang="fr-FR" sz="1100" dirty="0" smtClean="0"/>
              <a:t>WI</a:t>
            </a:r>
          </a:p>
          <a:p>
            <a:r>
              <a:rPr lang="fr-FR" sz="1100" dirty="0" smtClean="0"/>
              <a:t>Espace entre </a:t>
            </a:r>
          </a:p>
          <a:p>
            <a:r>
              <a:rPr lang="fr-FR" sz="1100" dirty="0" smtClean="0"/>
              <a:t>roues</a:t>
            </a:r>
            <a:endParaRPr lang="en-GB" sz="1100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3247273" y="2748782"/>
            <a:ext cx="1440160" cy="221424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endCxn id="12" idx="5"/>
          </p:cNvCxnSpPr>
          <p:nvPr/>
        </p:nvCxnSpPr>
        <p:spPr>
          <a:xfrm>
            <a:off x="3247273" y="2767991"/>
            <a:ext cx="1924314" cy="1795813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667926" y="506417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T0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T0+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𝑡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495" y="4418322"/>
                <a:ext cx="76418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349" t="-8333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oneTexte 35"/>
          <p:cNvSpPr txBox="1"/>
          <p:nvPr/>
        </p:nvSpPr>
        <p:spPr>
          <a:xfrm>
            <a:off x="7945343" y="290153"/>
            <a:ext cx="92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minRPS</a:t>
            </a:r>
            <a:endParaRPr lang="fr-FR" dirty="0" smtClean="0"/>
          </a:p>
          <a:p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maxRPS</a:t>
            </a:r>
            <a:endParaRPr lang="fr-FR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 flipV="1">
            <a:off x="4687433" y="4026924"/>
            <a:ext cx="1250652" cy="9361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455185" y="182243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C1:Cercle 1</a:t>
            </a:r>
            <a:endParaRPr lang="en-GB" dirty="0"/>
          </a:p>
        </p:txBody>
      </p:sp>
      <p:sp>
        <p:nvSpPr>
          <p:cNvPr id="41" name="ZoneTexte 40"/>
          <p:cNvSpPr txBox="1"/>
          <p:nvPr/>
        </p:nvSpPr>
        <p:spPr>
          <a:xfrm>
            <a:off x="2962707" y="52701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C2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63085" y="139169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C3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036669" y="402692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6">
                    <a:lumMod val="75000"/>
                  </a:schemeClr>
                </a:solidFill>
              </a:rPr>
              <a:t>S3</a:t>
            </a:r>
            <a:endParaRPr lang="en-GB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4281652" y="3594876"/>
            <a:ext cx="1053853" cy="754256"/>
          </a:xfrm>
          <a:prstGeom prst="straightConnector1">
            <a:avLst/>
          </a:prstGeom>
          <a:ln w="28575">
            <a:solidFill>
              <a:schemeClr val="tx1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/>
          <p:cNvSpPr txBox="1"/>
          <p:nvPr/>
        </p:nvSpPr>
        <p:spPr>
          <a:xfrm>
            <a:off x="5254225" y="3512008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/>
              <a:t>S1</a:t>
            </a:r>
            <a:endParaRPr lang="en-GB" sz="1400" dirty="0"/>
          </a:p>
        </p:txBody>
      </p:sp>
      <p:cxnSp>
        <p:nvCxnSpPr>
          <p:cNvPr id="50" name="Connecteur droit avec flèche 49"/>
          <p:cNvCxnSpPr/>
          <p:nvPr/>
        </p:nvCxnSpPr>
        <p:spPr>
          <a:xfrm flipV="1">
            <a:off x="4480741" y="3818115"/>
            <a:ext cx="1186038" cy="860499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589587" y="3702016"/>
            <a:ext cx="3577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S2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6661496" y="2590048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vitesse constante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6646216" y="3086463"/>
            <a:ext cx="19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S1=</a:t>
            </a:r>
            <a:r>
              <a:rPr lang="fr-FR" dirty="0" err="1" smtClean="0"/>
              <a:t>minRPS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S3=</a:t>
            </a:r>
            <a:r>
              <a:rPr lang="fr-FR" dirty="0" err="1" smtClean="0"/>
              <a:t>maxRPS</a:t>
            </a:r>
            <a:r>
              <a:rPr lang="fr-FR" dirty="0" smtClean="0"/>
              <a:t>*</a:t>
            </a:r>
            <a:r>
              <a:rPr lang="el-GR" dirty="0" smtClean="0"/>
              <a:t>π</a:t>
            </a:r>
            <a:r>
              <a:rPr lang="fr-FR" dirty="0" smtClean="0"/>
              <a:t>*WD</a:t>
            </a:r>
          </a:p>
          <a:p>
            <a:r>
              <a:rPr lang="fr-FR" dirty="0" smtClean="0"/>
              <a:t>S2=(S1+S3)/2</a:t>
            </a:r>
            <a:endParaRPr lang="en-GB" dirty="0"/>
          </a:p>
        </p:txBody>
      </p:sp>
      <p:sp>
        <p:nvSpPr>
          <p:cNvPr id="56" name="ZoneTexte 55"/>
          <p:cNvSpPr txBox="1"/>
          <p:nvPr/>
        </p:nvSpPr>
        <p:spPr>
          <a:xfrm>
            <a:off x="5836252" y="290154"/>
            <a:ext cx="207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WD: diamètre roues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/>
              <p:cNvSpPr txBox="1"/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ZoneTexte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31" y="3702276"/>
                <a:ext cx="39959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ZoneTexte 57"/>
          <p:cNvSpPr txBox="1"/>
          <p:nvPr/>
        </p:nvSpPr>
        <p:spPr>
          <a:xfrm>
            <a:off x="0" y="4494976"/>
            <a:ext cx="2023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Périmètres</a:t>
            </a:r>
          </a:p>
          <a:p>
            <a:r>
              <a:rPr lang="fr-FR" dirty="0" smtClean="0"/>
              <a:t>P1=2*</a:t>
            </a:r>
            <a:r>
              <a:rPr lang="el-GR" dirty="0"/>
              <a:t>π</a:t>
            </a:r>
            <a:r>
              <a:rPr lang="fr-FR" dirty="0" smtClean="0"/>
              <a:t>*(RB-WI/2)</a:t>
            </a:r>
          </a:p>
          <a:p>
            <a:r>
              <a:rPr lang="fr-FR" dirty="0" smtClean="0"/>
              <a:t>P2=2*</a:t>
            </a:r>
            <a:r>
              <a:rPr lang="el-GR" dirty="0" smtClean="0"/>
              <a:t>π</a:t>
            </a:r>
            <a:r>
              <a:rPr lang="fr-FR" dirty="0" smtClean="0"/>
              <a:t>*RB</a:t>
            </a:r>
          </a:p>
          <a:p>
            <a:r>
              <a:rPr lang="fr-FR" dirty="0" smtClean="0"/>
              <a:t>P3=2*</a:t>
            </a:r>
            <a:r>
              <a:rPr lang="el-GR" dirty="0"/>
              <a:t>π</a:t>
            </a:r>
            <a:r>
              <a:rPr lang="fr-FR" dirty="0"/>
              <a:t>*(</a:t>
            </a:r>
            <a:r>
              <a:rPr lang="fr-FR" dirty="0" smtClean="0"/>
              <a:t>RB+WI/2</a:t>
            </a:r>
            <a:r>
              <a:rPr lang="fr-FR" dirty="0"/>
              <a:t>)</a:t>
            </a:r>
          </a:p>
          <a:p>
            <a:endParaRPr lang="en-GB" dirty="0"/>
          </a:p>
        </p:txBody>
      </p:sp>
      <p:sp>
        <p:nvSpPr>
          <p:cNvPr id="59" name="ZoneTexte 58"/>
          <p:cNvSpPr txBox="1"/>
          <p:nvPr/>
        </p:nvSpPr>
        <p:spPr>
          <a:xfrm>
            <a:off x="6300192" y="4141323"/>
            <a:ext cx="266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Durée un tour par le robot</a:t>
            </a:r>
          </a:p>
          <a:p>
            <a:r>
              <a:rPr lang="fr-FR" dirty="0" err="1" smtClean="0"/>
              <a:t>DtR</a:t>
            </a:r>
            <a:r>
              <a:rPr lang="fr-FR" dirty="0" smtClean="0"/>
              <a:t>=P1/S1=P2/S2=P3/S3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/>
                                  <a:ea typeface="Cambria Math"/>
                                </a:rPr>
                                <m:t>𝐷𝑡𝑅</m:t>
                              </m:r>
                            </m:den>
                          </m:f>
                        </m:e>
                      </m:d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∗2∗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51" y="4799562"/>
                <a:ext cx="2497927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(2*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)=(2∗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𝑊𝐼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/>
                        <a:ea typeface="Cambria Math"/>
                      </a:rPr>
                      <m:t>))/(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𝑊𝐷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99" y="5730218"/>
                <a:ext cx="8368573" cy="484172"/>
              </a:xfrm>
              <a:prstGeom prst="rect">
                <a:avLst/>
              </a:prstGeom>
              <a:blipFill rotWithShape="1">
                <a:blip r:embed="rId5"/>
                <a:stretch>
                  <a:fillRect l="-583"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43" y="6205123"/>
                <a:ext cx="7263592" cy="609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729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𝑊𝐷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908720"/>
                <a:ext cx="7263592" cy="609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))/(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84" y="1844824"/>
                <a:ext cx="5252528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𝑚𝑎𝑥𝑅𝑃𝑆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)= 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𝑅𝐵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𝑊𝐼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))∗(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𝑚𝑖𝑛𝑅𝑃𝑆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2636912"/>
                <a:ext cx="5499391" cy="6090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∗(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=(WI/2)*(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05" y="3501008"/>
                <a:ext cx="5691110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750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𝑅𝐵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 smtClean="0"/>
                  <a:t>= (WI/2)*(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</m:oMath>
                </a14:m>
                <a:r>
                  <a:rPr lang="fr-FR" dirty="0" smtClean="0">
                    <a:ea typeface="Cambria Math"/>
                  </a:rPr>
                  <a:t>+</a:t>
                </a:r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</m:oMath>
                </a14:m>
                <a:r>
                  <a:rPr lang="en-GB" dirty="0" smtClean="0"/>
                  <a:t>)/</a:t>
                </a:r>
                <a:r>
                  <a:rPr lang="fr-FR" dirty="0" smtClean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𝑚𝑎𝑥𝑅𝑃𝑆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𝑚𝑖𝑛𝑅𝑃𝑆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242" y="4066510"/>
                <a:ext cx="5968429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79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Odométrie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From </a:t>
            </a:r>
            <a:r>
              <a:rPr lang="en-GB" b="1" dirty="0"/>
              <a:t>calculation point of </a:t>
            </a:r>
            <a:r>
              <a:rPr lang="en-GB" b="1" dirty="0" err="1"/>
              <a:t>vue</a:t>
            </a:r>
            <a:r>
              <a:rPr lang="en-GB" b="1" dirty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/>
              <a:t>c</a:t>
            </a:r>
            <a:r>
              <a:rPr lang="en-GB" dirty="0" err="1" smtClean="0"/>
              <a:t>ompassHeading</a:t>
            </a:r>
            <a:r>
              <a:rPr lang="en-GB" dirty="0" smtClean="0"/>
              <a:t> </a:t>
            </a:r>
            <a:r>
              <a:rPr lang="en-GB" dirty="0"/>
              <a:t>(used for localization)</a:t>
            </a:r>
          </a:p>
          <a:p>
            <a:r>
              <a:rPr lang="en-GB" dirty="0" err="1" smtClean="0"/>
              <a:t>relativeHeading</a:t>
            </a:r>
            <a:r>
              <a:rPr lang="en-GB" dirty="0" smtClean="0"/>
              <a:t> </a:t>
            </a:r>
            <a:r>
              <a:rPr lang="en-GB" dirty="0"/>
              <a:t>(used to control rotations)</a:t>
            </a:r>
          </a:p>
          <a:p>
            <a:r>
              <a:rPr lang="en-GB" dirty="0" err="1" smtClean="0"/>
              <a:t>absoluteHeading</a:t>
            </a:r>
            <a:r>
              <a:rPr lang="en-GB" dirty="0" smtClean="0"/>
              <a:t> </a:t>
            </a:r>
            <a:r>
              <a:rPr lang="en-GB" dirty="0"/>
              <a:t>and position (used to control moves)</a:t>
            </a:r>
          </a:p>
          <a:p>
            <a:r>
              <a:rPr lang="en-GB" dirty="0" smtClean="0"/>
              <a:t>compute </a:t>
            </a:r>
            <a:r>
              <a:rPr lang="en-GB" dirty="0"/>
              <a:t>for each robot wheels the absolute heading and localization (with a scale factor)</a:t>
            </a:r>
          </a:p>
          <a:p>
            <a:r>
              <a:rPr lang="en-GB" dirty="0"/>
              <a:t>compute the relative heading during rotation of the </a:t>
            </a:r>
            <a:r>
              <a:rPr lang="en-GB" dirty="0" smtClean="0"/>
              <a:t>robot</a:t>
            </a:r>
            <a:endParaRPr lang="fr-FR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778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BNO Modes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different running modes: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NDOF </a:t>
            </a:r>
            <a:r>
              <a:rPr lang="en-GB" dirty="0"/>
              <a:t>(combine gyroscope, accelerometer and </a:t>
            </a:r>
            <a:r>
              <a:rPr lang="en-GB" dirty="0" err="1"/>
              <a:t>Compas</a:t>
            </a:r>
            <a:r>
              <a:rPr lang="en-GB" dirty="0"/>
              <a:t>) when the robot is idle, 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IMU </a:t>
            </a:r>
            <a:r>
              <a:rPr lang="en-GB" dirty="0"/>
              <a:t>(combine gyroscope, accelerometer) when the robot is </a:t>
            </a:r>
            <a:r>
              <a:rPr lang="en-GB" dirty="0" smtClean="0"/>
              <a:t>moving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Compass </a:t>
            </a:r>
            <a:r>
              <a:rPr lang="en-GB" dirty="0"/>
              <a:t>during the localization </a:t>
            </a:r>
            <a:r>
              <a:rPr lang="en-GB" dirty="0" smtClean="0"/>
              <a:t>phase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01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Odométrie location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AtMega</a:t>
            </a:r>
            <a:r>
              <a:rPr lang="fr-FR" dirty="0" smtClean="0"/>
              <a:t> =&gt; BNO </a:t>
            </a:r>
            <a:r>
              <a:rPr lang="fr-FR" dirty="0" err="1" smtClean="0"/>
              <a:t>subsystem</a:t>
            </a:r>
            <a:endParaRPr lang="fr-FR" dirty="0" smtClean="0"/>
          </a:p>
          <a:p>
            <a:pPr lvl="1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 smtClean="0"/>
              <a:t>regurarly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</a:t>
            </a:r>
          </a:p>
          <a:p>
            <a:pPr lvl="2"/>
            <a:r>
              <a:rPr lang="fr-FR" dirty="0" err="1" smtClean="0"/>
              <a:t>requestCompute</a:t>
            </a:r>
            <a:r>
              <a:rPr lang="fr-FR" dirty="0" smtClean="0"/>
              <a:t> (delta-</a:t>
            </a:r>
            <a:r>
              <a:rPr lang="fr-FR" dirty="0" err="1" smtClean="0"/>
              <a:t>leftHoles,delta</a:t>
            </a:r>
            <a:r>
              <a:rPr lang="fr-FR" dirty="0" smtClean="0"/>
              <a:t>-</a:t>
            </a:r>
            <a:r>
              <a:rPr lang="fr-FR" dirty="0" err="1" smtClean="0"/>
              <a:t>rightHoles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BNO </a:t>
            </a:r>
            <a:r>
              <a:rPr lang="fr-FR" dirty="0" err="1" smtClean="0"/>
              <a:t>compute</a:t>
            </a:r>
            <a:r>
              <a:rPr lang="fr-FR" dirty="0" smtClean="0"/>
              <a:t> C0 location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locationHeading</a:t>
            </a:r>
            <a:endParaRPr lang="en-GB" dirty="0" smtClean="0"/>
          </a:p>
          <a:p>
            <a:pPr lvl="1"/>
            <a:r>
              <a:rPr lang="fr-FR" dirty="0" err="1" smtClean="0"/>
              <a:t>Compute</a:t>
            </a:r>
            <a:r>
              <a:rPr lang="fr-FR" dirty="0" smtClean="0"/>
              <a:t> C1 location </a:t>
            </a:r>
            <a:r>
              <a:rPr lang="fr-FR" dirty="0" err="1" smtClean="0"/>
              <a:t>based</a:t>
            </a:r>
            <a:r>
              <a:rPr lang="fr-FR" dirty="0" smtClean="0"/>
              <a:t> on [C0,C1,locationHeadin],</a:t>
            </a:r>
            <a:r>
              <a:rPr lang="fr-FR" dirty="0" err="1" smtClean="0"/>
              <a:t>wheels</a:t>
            </a:r>
            <a:r>
              <a:rPr lang="fr-FR" dirty="0" smtClean="0"/>
              <a:t> </a:t>
            </a:r>
            <a:r>
              <a:rPr lang="fr-FR" dirty="0" err="1" smtClean="0"/>
              <a:t>diameter</a:t>
            </a:r>
            <a:r>
              <a:rPr lang="fr-FR" dirty="0" smtClean="0"/>
              <a:t> and encoder </a:t>
            </a:r>
            <a:r>
              <a:rPr lang="fr-FR" dirty="0" err="1" smtClean="0"/>
              <a:t>holes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5577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=""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41346</TotalTime>
  <Words>3059</Words>
  <Application>Microsoft Office PowerPoint</Application>
  <PresentationFormat>Affichage à l'écran (4:3)</PresentationFormat>
  <Paragraphs>889</Paragraphs>
  <Slides>82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83" baseType="lpstr"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Move: computation</vt:lpstr>
      <vt:lpstr>Move</vt:lpstr>
      <vt:lpstr>Move PID control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MoveAcrossPath parameters</vt:lpstr>
      <vt:lpstr>Sonar Beam</vt:lpstr>
      <vt:lpstr>Move accross path Code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Automate: les actions</vt:lpstr>
      <vt:lpstr>Automaton : localization</vt:lpstr>
      <vt:lpstr>Moving toward the target: Step 1</vt:lpstr>
      <vt:lpstr>Moving toward the target: Step 2</vt:lpstr>
      <vt:lpstr>Moving toward the target: Step 3</vt:lpstr>
      <vt:lpstr>Moving toward the target: Step 4</vt:lpstr>
      <vt:lpstr>Moving toward the target: Step 5</vt:lpstr>
      <vt:lpstr>Moving toward the target: Step 6</vt:lpstr>
      <vt:lpstr>Présentation PowerPoint</vt:lpstr>
      <vt:lpstr>Présentation PowerPoint</vt:lpstr>
      <vt:lpstr>Dynamics</vt:lpstr>
      <vt:lpstr>LTI Model</vt:lpstr>
      <vt:lpstr>State Space</vt:lpstr>
      <vt:lpstr>Sensors</vt:lpstr>
      <vt:lpstr>Wheel Encoders</vt:lpstr>
      <vt:lpstr>Motors</vt:lpstr>
      <vt:lpstr>Présentation PowerPoint</vt:lpstr>
      <vt:lpstr>Présentation PowerPoint</vt:lpstr>
      <vt:lpstr>Odométrie</vt:lpstr>
      <vt:lpstr>BNO Modes</vt:lpstr>
      <vt:lpstr>Odométrie location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</cp:lastModifiedBy>
  <cp:revision>382</cp:revision>
  <dcterms:created xsi:type="dcterms:W3CDTF">2016-07-11T06:35:54Z</dcterms:created>
  <dcterms:modified xsi:type="dcterms:W3CDTF">2019-02-16T07:45:07Z</dcterms:modified>
</cp:coreProperties>
</file>